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9" r:id="rId3"/>
    <p:sldId id="257" r:id="rId4"/>
    <p:sldId id="337" r:id="rId5"/>
    <p:sldId id="336" r:id="rId6"/>
    <p:sldId id="317" r:id="rId7"/>
    <p:sldId id="318" r:id="rId8"/>
    <p:sldId id="280" r:id="rId9"/>
    <p:sldId id="270" r:id="rId10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E31"/>
    <a:srgbClr val="6E309D"/>
    <a:srgbClr val="BDD7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700"/>
  </p:normalViewPr>
  <p:slideViewPr>
    <p:cSldViewPr snapToGrid="0">
      <p:cViewPr>
        <p:scale>
          <a:sx n="66" d="100"/>
          <a:sy n="66" d="100"/>
        </p:scale>
        <p:origin x="2200" y="7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ACE8B8-AB20-4B8B-9669-E93369A8819A}" type="datetimeFigureOut">
              <a:rPr lang="en-US" smtClean="0"/>
              <a:t>1/30/20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A33ACD-08CF-4836-9AAE-22A94CD1BB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2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A33ACD-08CF-4836-9AAE-22A94CD1BB5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565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331F-5C6B-4A1E-8FB7-5FFE4B6F810D}" type="datetimeFigureOut">
              <a:rPr lang="id-ID" smtClean="0"/>
              <a:t>30/01/20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55517-F2B7-4BAC-9241-100E237727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67244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331F-5C6B-4A1E-8FB7-5FFE4B6F810D}" type="datetimeFigureOut">
              <a:rPr lang="id-ID" smtClean="0"/>
              <a:t>30/01/20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55517-F2B7-4BAC-9241-100E237727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40131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331F-5C6B-4A1E-8FB7-5FFE4B6F810D}" type="datetimeFigureOut">
              <a:rPr lang="id-ID" smtClean="0"/>
              <a:t>30/01/20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55517-F2B7-4BAC-9241-100E237727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39812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331F-5C6B-4A1E-8FB7-5FFE4B6F810D}" type="datetimeFigureOut">
              <a:rPr lang="id-ID" smtClean="0"/>
              <a:t>30/01/20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55517-F2B7-4BAC-9241-100E237727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70035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331F-5C6B-4A1E-8FB7-5FFE4B6F810D}" type="datetimeFigureOut">
              <a:rPr lang="id-ID" smtClean="0"/>
              <a:t>30/01/20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55517-F2B7-4BAC-9241-100E237727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77775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331F-5C6B-4A1E-8FB7-5FFE4B6F810D}" type="datetimeFigureOut">
              <a:rPr lang="id-ID" smtClean="0"/>
              <a:t>30/01/20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55517-F2B7-4BAC-9241-100E237727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7852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331F-5C6B-4A1E-8FB7-5FFE4B6F810D}" type="datetimeFigureOut">
              <a:rPr lang="id-ID" smtClean="0"/>
              <a:t>30/01/20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55517-F2B7-4BAC-9241-100E237727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40809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331F-5C6B-4A1E-8FB7-5FFE4B6F810D}" type="datetimeFigureOut">
              <a:rPr lang="id-ID" smtClean="0"/>
              <a:t>30/01/20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55517-F2B7-4BAC-9241-100E237727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95511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331F-5C6B-4A1E-8FB7-5FFE4B6F810D}" type="datetimeFigureOut">
              <a:rPr lang="id-ID" smtClean="0"/>
              <a:t>30/01/20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55517-F2B7-4BAC-9241-100E237727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87703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331F-5C6B-4A1E-8FB7-5FFE4B6F810D}" type="datetimeFigureOut">
              <a:rPr lang="id-ID" smtClean="0"/>
              <a:t>30/01/20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55517-F2B7-4BAC-9241-100E237727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6256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331F-5C6B-4A1E-8FB7-5FFE4B6F810D}" type="datetimeFigureOut">
              <a:rPr lang="id-ID" smtClean="0"/>
              <a:t>30/01/20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55517-F2B7-4BAC-9241-100E237727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6164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B331F-5C6B-4A1E-8FB7-5FFE4B6F810D}" type="datetimeFigureOut">
              <a:rPr lang="id-ID" smtClean="0"/>
              <a:t>30/01/20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55517-F2B7-4BAC-9241-100E237727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71191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pengadaan@kemdikbud.go.id" TargetMode="External"/><Relationship Id="rId4" Type="http://schemas.openxmlformats.org/officeDocument/2006/relationships/hyperlink" Target="mailto:wahyu.hadhi@kemdikbud.go.id" TargetMode="Externa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" y="283"/>
            <a:ext cx="9143244" cy="68574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5203" y="1832939"/>
            <a:ext cx="7334747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r"/>
            <a:r>
              <a:rPr lang="id-ID" sz="4000" b="1" dirty="0" smtClean="0">
                <a:solidFill>
                  <a:schemeClr val="accent1">
                    <a:lumMod val="75000"/>
                  </a:schemeClr>
                </a:solidFill>
              </a:rPr>
              <a:t>PETUNJUK </a:t>
            </a:r>
            <a:endParaRPr lang="id-ID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879249"/>
            <a:ext cx="32187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Biro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Umum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Setjen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b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Kementerian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Pendidikan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dan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Kebudayaan</a:t>
            </a:r>
            <a:endParaRPr lang="id-ID" sz="1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40440" y="4079411"/>
            <a:ext cx="7116939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S</a:t>
            </a:r>
            <a:r>
              <a:rPr lang="id-ID" sz="2800" b="1" dirty="0" smtClean="0">
                <a:solidFill>
                  <a:schemeClr val="accent2">
                    <a:lumMod val="75000"/>
                  </a:schemeClr>
                </a:solidFill>
              </a:rPr>
              <a:t>ISTEM INFORMASI PERENCANAAN PENGADAAN BARANG DAN JAASA</a:t>
            </a:r>
            <a:endParaRPr lang="id-ID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872" y="2002121"/>
            <a:ext cx="5446508" cy="185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45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" y="283"/>
            <a:ext cx="9143244" cy="68574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321485" y="3193906"/>
            <a:ext cx="7558803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r"/>
            <a:r>
              <a:rPr lang="en-US" sz="4800" b="1" dirty="0" smtClean="0">
                <a:solidFill>
                  <a:schemeClr val="accent5">
                    <a:lumMod val="50000"/>
                  </a:schemeClr>
                </a:solidFill>
              </a:rPr>
              <a:t>SIRENBAJA</a:t>
            </a:r>
            <a:endParaRPr lang="id-ID" sz="4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26300" y="2509334"/>
            <a:ext cx="627131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sz="6000" b="1" dirty="0" smtClean="0">
                <a:solidFill>
                  <a:schemeClr val="accent1">
                    <a:lumMod val="75000"/>
                  </a:schemeClr>
                </a:solidFill>
              </a:rPr>
              <a:t>DASAR HUKUM</a:t>
            </a:r>
            <a:endParaRPr lang="id-ID" sz="6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879249"/>
            <a:ext cx="32187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Biro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Umum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Setjen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b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Kementerian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Pendidikan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dan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Kebudayaan</a:t>
            </a:r>
            <a:endParaRPr lang="id-ID" sz="1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14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67"/>
            <a:ext cx="9143244" cy="68574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44838" y="215348"/>
            <a:ext cx="627131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</a:rPr>
              <a:t>DASAR HUKUM</a:t>
            </a:r>
            <a:endParaRPr lang="id-ID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15898" y="1326516"/>
            <a:ext cx="79730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+mj-lt"/>
              <a:buAutoNum type="romanUcPeriod"/>
              <a:defRPr/>
            </a:pPr>
            <a:r>
              <a:rPr lang="sv-SE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Undang-undang RI Nomor 11 Tahun 2008 tentang Informasi dan Transaksi Elektronik sebagaimana telah diubah dengan UU No. 19 Th </a:t>
            </a:r>
            <a:r>
              <a:rPr lang="sv-SE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2016; </a:t>
            </a:r>
            <a:r>
              <a:rPr lang="sv-SE" sz="1600" b="1" dirty="0" smtClean="0">
                <a:solidFill>
                  <a:srgbClr val="00B0F0"/>
                </a:solidFill>
                <a:latin typeface="Century Gothic" panose="020B0502020202020204" pitchFamily="34" charset="0"/>
              </a:rPr>
              <a:t>Pasal </a:t>
            </a:r>
            <a:r>
              <a:rPr lang="sv-SE" sz="16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5, Ayat (1)</a:t>
            </a:r>
            <a:r>
              <a:rPr lang="sv-SE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bahwa: Informasi Elektronik dan/atau Dokumen Elektronik dan/atau hasil cetaknya merupakan alat bukti hukum yang sah</a:t>
            </a:r>
            <a:r>
              <a:rPr lang="sv-SE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.</a:t>
            </a:r>
            <a:endParaRPr lang="sv-SE" sz="16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5898" y="2437600"/>
            <a:ext cx="79730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+mj-lt"/>
              <a:buAutoNum type="romanUcPeriod" startAt="2"/>
              <a:defRPr/>
            </a:pPr>
            <a:r>
              <a:rPr lang="en-US" sz="20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Peraturan</a:t>
            </a: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Presiden</a:t>
            </a: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RI </a:t>
            </a:r>
            <a:r>
              <a:rPr lang="en-US" sz="20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Nomor</a:t>
            </a: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16 </a:t>
            </a:r>
            <a:r>
              <a:rPr lang="en-US" sz="20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Tahun</a:t>
            </a: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2018 </a:t>
            </a:r>
            <a:r>
              <a:rPr lang="en-US" sz="20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tentang</a:t>
            </a: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20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Pengadaan</a:t>
            </a: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B/J </a:t>
            </a:r>
            <a:r>
              <a:rPr lang="en-US" sz="20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Pemerintah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15520" y="3255139"/>
            <a:ext cx="797344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+mj-lt"/>
              <a:buAutoNum type="romanUcPeriod" startAt="3"/>
              <a:defRPr/>
            </a:pPr>
            <a:r>
              <a:rPr lang="fi-FI" sz="2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13 </a:t>
            </a:r>
            <a:r>
              <a:rPr lang="fi-FI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Peraturan LKPP tentang </a:t>
            </a:r>
            <a:r>
              <a:rPr lang="fi-FI" sz="2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Aturan Pelaksanaan PBJ</a:t>
            </a:r>
            <a:endParaRPr lang="sv-SE" sz="2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846262" y="2403734"/>
            <a:ext cx="7342996" cy="10618"/>
          </a:xfrm>
          <a:prstGeom prst="line">
            <a:avLst/>
          </a:prstGeom>
          <a:ln w="19050">
            <a:solidFill>
              <a:srgbClr val="009D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846262" y="3238916"/>
            <a:ext cx="7342996" cy="16223"/>
          </a:xfrm>
          <a:prstGeom prst="line">
            <a:avLst/>
          </a:prstGeom>
          <a:ln w="19050">
            <a:solidFill>
              <a:srgbClr val="009D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315520" y="3752143"/>
            <a:ext cx="79734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+mj-lt"/>
              <a:buAutoNum type="romanUcPeriod" startAt="4"/>
              <a:defRPr/>
            </a:pPr>
            <a:r>
              <a:rPr lang="sv-SE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Surat Edaran Kepala Lembaga Kebijakan Pengadaan Barang/Jasa Pemerintah Nomor 19 Tahun 2019 Tentang Percepatan Pelaksanaan Pengadaan Barang/Jasa Kementerian/Lembaga/Pemerintah Daerah Tahun Anggaran 2020</a:t>
            </a:r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846262" y="3743569"/>
            <a:ext cx="7342996" cy="15480"/>
          </a:xfrm>
          <a:prstGeom prst="line">
            <a:avLst/>
          </a:prstGeom>
          <a:ln w="19050">
            <a:solidFill>
              <a:srgbClr val="009D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15520" y="5068988"/>
            <a:ext cx="79734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+mj-lt"/>
              <a:buAutoNum type="romanUcPeriod" startAt="4"/>
              <a:defRPr/>
            </a:pPr>
            <a:r>
              <a:rPr lang="sv-SE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Surat Edaran Sesjen Kemendikbud No </a:t>
            </a:r>
            <a:r>
              <a:rPr lang="sv-SE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 Tahun 2019 tanggal 20 November 2019 tentang Percepatan Perencanaan </a:t>
            </a:r>
            <a:r>
              <a:rPr lang="sv-SE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Pengadaan Barang/Jasa Tahun Anggaran </a:t>
            </a:r>
            <a:r>
              <a:rPr lang="sv-SE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2020 </a:t>
            </a:r>
            <a:r>
              <a:rPr lang="sv-SE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di </a:t>
            </a:r>
            <a:r>
              <a:rPr lang="sv-SE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Kemendikbud.</a:t>
            </a:r>
            <a:endParaRPr lang="sv-SE" sz="2000" dirty="0">
              <a:solidFill>
                <a:srgbClr val="00B0F0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846262" y="5023838"/>
            <a:ext cx="7342996" cy="15480"/>
          </a:xfrm>
          <a:prstGeom prst="line">
            <a:avLst/>
          </a:prstGeom>
          <a:ln w="19050">
            <a:solidFill>
              <a:srgbClr val="009D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056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8825"/>
            <a:ext cx="9144000" cy="69268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41324" y="88593"/>
            <a:ext cx="4703489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id-ID" b="1" i="1" dirty="0">
                <a:solidFill>
                  <a:schemeClr val="accent1">
                    <a:lumMod val="75000"/>
                  </a:schemeClr>
                </a:solidFill>
              </a:rPr>
              <a:t>HOW TO DO IT</a:t>
            </a:r>
            <a:endParaRPr lang="en-US" b="1" i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id-ID" b="1" dirty="0"/>
              <a:t>SIRENBAJA</a:t>
            </a:r>
          </a:p>
        </p:txBody>
      </p:sp>
      <p:grpSp>
        <p:nvGrpSpPr>
          <p:cNvPr id="14" name="Group 13"/>
          <p:cNvGrpSpPr>
            <a:grpSpLocks noChangeAspect="1"/>
          </p:cNvGrpSpPr>
          <p:nvPr/>
        </p:nvGrpSpPr>
        <p:grpSpPr>
          <a:xfrm>
            <a:off x="525887" y="2129409"/>
            <a:ext cx="739761" cy="739761"/>
            <a:chOff x="1382806" y="3668806"/>
            <a:chExt cx="3025588" cy="3025588"/>
          </a:xfrm>
        </p:grpSpPr>
        <p:sp>
          <p:nvSpPr>
            <p:cNvPr id="15" name="Rectangle 14"/>
            <p:cNvSpPr/>
            <p:nvPr/>
          </p:nvSpPr>
          <p:spPr>
            <a:xfrm>
              <a:off x="1382806" y="3668806"/>
              <a:ext cx="3025588" cy="3025588"/>
            </a:xfrm>
            <a:prstGeom prst="rect">
              <a:avLst/>
            </a:prstGeom>
            <a:solidFill>
              <a:srgbClr val="298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38093" y="4265700"/>
              <a:ext cx="1180970" cy="1933171"/>
            </a:xfrm>
            <a:custGeom>
              <a:avLst/>
              <a:gdLst/>
              <a:ahLst/>
              <a:cxnLst/>
              <a:rect l="l" t="t" r="r" b="b"/>
              <a:pathLst>
                <a:path w="1180970" h="1933171">
                  <a:moveTo>
                    <a:pt x="634994" y="0"/>
                  </a:moveTo>
                  <a:cubicBezTo>
                    <a:pt x="672579" y="0"/>
                    <a:pt x="702993" y="742"/>
                    <a:pt x="726237" y="2226"/>
                  </a:cubicBezTo>
                  <a:cubicBezTo>
                    <a:pt x="749481" y="3709"/>
                    <a:pt x="767037" y="6182"/>
                    <a:pt x="778906" y="9644"/>
                  </a:cubicBezTo>
                  <a:cubicBezTo>
                    <a:pt x="790775" y="13106"/>
                    <a:pt x="798688" y="17804"/>
                    <a:pt x="802644" y="23738"/>
                  </a:cubicBezTo>
                  <a:cubicBezTo>
                    <a:pt x="806600" y="29673"/>
                    <a:pt x="808579" y="37091"/>
                    <a:pt x="808579" y="45993"/>
                  </a:cubicBezTo>
                  <a:lnTo>
                    <a:pt x="808579" y="1631994"/>
                  </a:lnTo>
                  <a:lnTo>
                    <a:pt x="1121624" y="1631994"/>
                  </a:lnTo>
                  <a:cubicBezTo>
                    <a:pt x="1130526" y="1631994"/>
                    <a:pt x="1138686" y="1634714"/>
                    <a:pt x="1146104" y="1640154"/>
                  </a:cubicBezTo>
                  <a:cubicBezTo>
                    <a:pt x="1153523" y="1645594"/>
                    <a:pt x="1159952" y="1654248"/>
                    <a:pt x="1165392" y="1666117"/>
                  </a:cubicBezTo>
                  <a:cubicBezTo>
                    <a:pt x="1170832" y="1677986"/>
                    <a:pt x="1174788" y="1693564"/>
                    <a:pt x="1177261" y="1712852"/>
                  </a:cubicBezTo>
                  <a:cubicBezTo>
                    <a:pt x="1179733" y="1732139"/>
                    <a:pt x="1180970" y="1756124"/>
                    <a:pt x="1180970" y="1784808"/>
                  </a:cubicBezTo>
                  <a:cubicBezTo>
                    <a:pt x="1180970" y="1812502"/>
                    <a:pt x="1179486" y="1835993"/>
                    <a:pt x="1176519" y="1855280"/>
                  </a:cubicBezTo>
                  <a:cubicBezTo>
                    <a:pt x="1173552" y="1874567"/>
                    <a:pt x="1169348" y="1889898"/>
                    <a:pt x="1163908" y="1901273"/>
                  </a:cubicBezTo>
                  <a:cubicBezTo>
                    <a:pt x="1158468" y="1912647"/>
                    <a:pt x="1152286" y="1920807"/>
                    <a:pt x="1145363" y="1925753"/>
                  </a:cubicBezTo>
                  <a:cubicBezTo>
                    <a:pt x="1138439" y="1930698"/>
                    <a:pt x="1130526" y="1933171"/>
                    <a:pt x="1121624" y="1933171"/>
                  </a:cubicBezTo>
                  <a:lnTo>
                    <a:pt x="62312" y="1933171"/>
                  </a:lnTo>
                  <a:cubicBezTo>
                    <a:pt x="54400" y="1933171"/>
                    <a:pt x="46982" y="1930698"/>
                    <a:pt x="40058" y="1925753"/>
                  </a:cubicBezTo>
                  <a:cubicBezTo>
                    <a:pt x="33134" y="1920807"/>
                    <a:pt x="26953" y="1912647"/>
                    <a:pt x="21513" y="1901273"/>
                  </a:cubicBezTo>
                  <a:cubicBezTo>
                    <a:pt x="16073" y="1889898"/>
                    <a:pt x="11869" y="1874567"/>
                    <a:pt x="8902" y="1855280"/>
                  </a:cubicBezTo>
                  <a:cubicBezTo>
                    <a:pt x="5934" y="1835993"/>
                    <a:pt x="4451" y="1812502"/>
                    <a:pt x="4451" y="1784808"/>
                  </a:cubicBezTo>
                  <a:cubicBezTo>
                    <a:pt x="4451" y="1756124"/>
                    <a:pt x="5687" y="1732139"/>
                    <a:pt x="8160" y="1712852"/>
                  </a:cubicBezTo>
                  <a:cubicBezTo>
                    <a:pt x="10633" y="1693564"/>
                    <a:pt x="14589" y="1677986"/>
                    <a:pt x="20029" y="1666117"/>
                  </a:cubicBezTo>
                  <a:cubicBezTo>
                    <a:pt x="25469" y="1654248"/>
                    <a:pt x="31651" y="1645594"/>
                    <a:pt x="38574" y="1640154"/>
                  </a:cubicBezTo>
                  <a:cubicBezTo>
                    <a:pt x="45498" y="1634714"/>
                    <a:pt x="53411" y="1631994"/>
                    <a:pt x="62312" y="1631994"/>
                  </a:cubicBezTo>
                  <a:lnTo>
                    <a:pt x="419867" y="1631994"/>
                  </a:lnTo>
                  <a:lnTo>
                    <a:pt x="419867" y="382777"/>
                  </a:lnTo>
                  <a:lnTo>
                    <a:pt x="111272" y="553394"/>
                  </a:lnTo>
                  <a:cubicBezTo>
                    <a:pt x="88523" y="564274"/>
                    <a:pt x="69978" y="570951"/>
                    <a:pt x="55636" y="573423"/>
                  </a:cubicBezTo>
                  <a:cubicBezTo>
                    <a:pt x="41294" y="575896"/>
                    <a:pt x="29920" y="572929"/>
                    <a:pt x="21513" y="564522"/>
                  </a:cubicBezTo>
                  <a:cubicBezTo>
                    <a:pt x="13105" y="556114"/>
                    <a:pt x="7418" y="541525"/>
                    <a:pt x="4451" y="520755"/>
                  </a:cubicBezTo>
                  <a:cubicBezTo>
                    <a:pt x="1484" y="499984"/>
                    <a:pt x="0" y="470806"/>
                    <a:pt x="0" y="433220"/>
                  </a:cubicBezTo>
                  <a:cubicBezTo>
                    <a:pt x="0" y="409482"/>
                    <a:pt x="494" y="389948"/>
                    <a:pt x="1484" y="374617"/>
                  </a:cubicBezTo>
                  <a:cubicBezTo>
                    <a:pt x="2473" y="359286"/>
                    <a:pt x="4945" y="346181"/>
                    <a:pt x="8902" y="335301"/>
                  </a:cubicBezTo>
                  <a:cubicBezTo>
                    <a:pt x="12858" y="324421"/>
                    <a:pt x="18298" y="315519"/>
                    <a:pt x="25222" y="308595"/>
                  </a:cubicBezTo>
                  <a:cubicBezTo>
                    <a:pt x="32145" y="301672"/>
                    <a:pt x="41542" y="294254"/>
                    <a:pt x="53411" y="286341"/>
                  </a:cubicBezTo>
                  <a:lnTo>
                    <a:pt x="465860" y="19288"/>
                  </a:lnTo>
                  <a:cubicBezTo>
                    <a:pt x="470805" y="15331"/>
                    <a:pt x="476987" y="12117"/>
                    <a:pt x="484405" y="9644"/>
                  </a:cubicBezTo>
                  <a:cubicBezTo>
                    <a:pt x="491823" y="7171"/>
                    <a:pt x="501467" y="5193"/>
                    <a:pt x="513336" y="3709"/>
                  </a:cubicBezTo>
                  <a:cubicBezTo>
                    <a:pt x="525205" y="2226"/>
                    <a:pt x="540783" y="1237"/>
                    <a:pt x="560070" y="742"/>
                  </a:cubicBezTo>
                  <a:cubicBezTo>
                    <a:pt x="579358" y="248"/>
                    <a:pt x="604332" y="0"/>
                    <a:pt x="6349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61975" y="4296064"/>
              <a:ext cx="2046419" cy="2398330"/>
            </a:xfrm>
            <a:custGeom>
              <a:avLst/>
              <a:gdLst>
                <a:gd name="connsiteX0" fmla="*/ 395986 w 2046419"/>
                <a:gd name="connsiteY0" fmla="*/ 352414 h 2398330"/>
                <a:gd name="connsiteX1" fmla="*/ 395987 w 2046419"/>
                <a:gd name="connsiteY1" fmla="*/ 879025 h 2398330"/>
                <a:gd name="connsiteX2" fmla="*/ 0 w 2046419"/>
                <a:gd name="connsiteY2" fmla="*/ 535520 h 2398330"/>
                <a:gd name="connsiteX3" fmla="*/ 12468 w 2046419"/>
                <a:gd name="connsiteY3" fmla="*/ 542690 h 2398330"/>
                <a:gd name="connsiteX4" fmla="*/ 31755 w 2046419"/>
                <a:gd name="connsiteY4" fmla="*/ 543060 h 2398330"/>
                <a:gd name="connsiteX5" fmla="*/ 87391 w 2046419"/>
                <a:gd name="connsiteY5" fmla="*/ 523032 h 2398330"/>
                <a:gd name="connsiteX6" fmla="*/ 780529 w 2046419"/>
                <a:gd name="connsiteY6" fmla="*/ 0 h 2398330"/>
                <a:gd name="connsiteX7" fmla="*/ 2046419 w 2046419"/>
                <a:gd name="connsiteY7" fmla="*/ 1098117 h 2398330"/>
                <a:gd name="connsiteX8" fmla="*/ 2046419 w 2046419"/>
                <a:gd name="connsiteY8" fmla="*/ 2398330 h 2398330"/>
                <a:gd name="connsiteX9" fmla="*/ 599559 w 2046419"/>
                <a:gd name="connsiteY9" fmla="*/ 2398330 h 2398330"/>
                <a:gd name="connsiteX10" fmla="*/ 22023 w 2046419"/>
                <a:gd name="connsiteY10" fmla="*/ 1897337 h 2398330"/>
                <a:gd name="connsiteX11" fmla="*/ 38430 w 2046419"/>
                <a:gd name="connsiteY11" fmla="*/ 1902806 h 2398330"/>
                <a:gd name="connsiteX12" fmla="*/ 1097742 w 2046419"/>
                <a:gd name="connsiteY12" fmla="*/ 1902806 h 2398330"/>
                <a:gd name="connsiteX13" fmla="*/ 1121481 w 2046419"/>
                <a:gd name="connsiteY13" fmla="*/ 1895388 h 2398330"/>
                <a:gd name="connsiteX14" fmla="*/ 1140026 w 2046419"/>
                <a:gd name="connsiteY14" fmla="*/ 1870908 h 2398330"/>
                <a:gd name="connsiteX15" fmla="*/ 1152637 w 2046419"/>
                <a:gd name="connsiteY15" fmla="*/ 1824915 h 2398330"/>
                <a:gd name="connsiteX16" fmla="*/ 1157088 w 2046419"/>
                <a:gd name="connsiteY16" fmla="*/ 1754443 h 2398330"/>
                <a:gd name="connsiteX17" fmla="*/ 1153379 w 2046419"/>
                <a:gd name="connsiteY17" fmla="*/ 1682487 h 2398330"/>
                <a:gd name="connsiteX18" fmla="*/ 1141510 w 2046419"/>
                <a:gd name="connsiteY18" fmla="*/ 1635752 h 2398330"/>
                <a:gd name="connsiteX19" fmla="*/ 1122222 w 2046419"/>
                <a:gd name="connsiteY19" fmla="*/ 1609789 h 2398330"/>
                <a:gd name="connsiteX20" fmla="*/ 1097742 w 2046419"/>
                <a:gd name="connsiteY20" fmla="*/ 1601629 h 2398330"/>
                <a:gd name="connsiteX21" fmla="*/ 784697 w 2046419"/>
                <a:gd name="connsiteY21" fmla="*/ 1601629 h 2398330"/>
                <a:gd name="connsiteX22" fmla="*/ 784697 w 2046419"/>
                <a:gd name="connsiteY22" fmla="*/ 15628 h 2398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46419" h="2398330">
                  <a:moveTo>
                    <a:pt x="395986" y="352414"/>
                  </a:moveTo>
                  <a:lnTo>
                    <a:pt x="395987" y="879025"/>
                  </a:lnTo>
                  <a:lnTo>
                    <a:pt x="0" y="535520"/>
                  </a:lnTo>
                  <a:lnTo>
                    <a:pt x="12468" y="542690"/>
                  </a:lnTo>
                  <a:cubicBezTo>
                    <a:pt x="18154" y="544173"/>
                    <a:pt x="24585" y="544297"/>
                    <a:pt x="31755" y="543060"/>
                  </a:cubicBezTo>
                  <a:cubicBezTo>
                    <a:pt x="46097" y="540588"/>
                    <a:pt x="64642" y="533911"/>
                    <a:pt x="87391" y="523032"/>
                  </a:cubicBezTo>
                  <a:close/>
                  <a:moveTo>
                    <a:pt x="780529" y="0"/>
                  </a:moveTo>
                  <a:lnTo>
                    <a:pt x="2046419" y="1098117"/>
                  </a:lnTo>
                  <a:lnTo>
                    <a:pt x="2046419" y="2398330"/>
                  </a:lnTo>
                  <a:lnTo>
                    <a:pt x="599559" y="2398330"/>
                  </a:lnTo>
                  <a:lnTo>
                    <a:pt x="22023" y="1897337"/>
                  </a:lnTo>
                  <a:lnTo>
                    <a:pt x="38430" y="1902806"/>
                  </a:lnTo>
                  <a:lnTo>
                    <a:pt x="1097742" y="1902806"/>
                  </a:lnTo>
                  <a:cubicBezTo>
                    <a:pt x="1106644" y="1902806"/>
                    <a:pt x="1114557" y="1900333"/>
                    <a:pt x="1121481" y="1895388"/>
                  </a:cubicBezTo>
                  <a:cubicBezTo>
                    <a:pt x="1128404" y="1890442"/>
                    <a:pt x="1134586" y="1882282"/>
                    <a:pt x="1140026" y="1870908"/>
                  </a:cubicBezTo>
                  <a:cubicBezTo>
                    <a:pt x="1145466" y="1859533"/>
                    <a:pt x="1149670" y="1844202"/>
                    <a:pt x="1152637" y="1824915"/>
                  </a:cubicBezTo>
                  <a:cubicBezTo>
                    <a:pt x="1155604" y="1805628"/>
                    <a:pt x="1157088" y="1782137"/>
                    <a:pt x="1157088" y="1754443"/>
                  </a:cubicBezTo>
                  <a:cubicBezTo>
                    <a:pt x="1157088" y="1725759"/>
                    <a:pt x="1155851" y="1701774"/>
                    <a:pt x="1153379" y="1682487"/>
                  </a:cubicBezTo>
                  <a:cubicBezTo>
                    <a:pt x="1150906" y="1663199"/>
                    <a:pt x="1146950" y="1647621"/>
                    <a:pt x="1141510" y="1635752"/>
                  </a:cubicBezTo>
                  <a:cubicBezTo>
                    <a:pt x="1136070" y="1623883"/>
                    <a:pt x="1129641" y="1615229"/>
                    <a:pt x="1122222" y="1609789"/>
                  </a:cubicBezTo>
                  <a:cubicBezTo>
                    <a:pt x="1114804" y="1604349"/>
                    <a:pt x="1106644" y="1601629"/>
                    <a:pt x="1097742" y="1601629"/>
                  </a:cubicBezTo>
                  <a:lnTo>
                    <a:pt x="784697" y="1601629"/>
                  </a:lnTo>
                  <a:lnTo>
                    <a:pt x="784697" y="1562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</p:grpSp>
      <p:grpSp>
        <p:nvGrpSpPr>
          <p:cNvPr id="18" name="Group 17"/>
          <p:cNvGrpSpPr>
            <a:grpSpLocks noChangeAspect="1"/>
          </p:cNvGrpSpPr>
          <p:nvPr/>
        </p:nvGrpSpPr>
        <p:grpSpPr>
          <a:xfrm>
            <a:off x="537527" y="3327144"/>
            <a:ext cx="739761" cy="739761"/>
            <a:chOff x="1382807" y="174388"/>
            <a:chExt cx="3025589" cy="3025589"/>
          </a:xfrm>
        </p:grpSpPr>
        <p:sp>
          <p:nvSpPr>
            <p:cNvPr id="19" name="Rectangle 18"/>
            <p:cNvSpPr/>
            <p:nvPr/>
          </p:nvSpPr>
          <p:spPr>
            <a:xfrm>
              <a:off x="1382807" y="174388"/>
              <a:ext cx="3025588" cy="3025588"/>
            </a:xfrm>
            <a:prstGeom prst="rect">
              <a:avLst/>
            </a:prstGeom>
            <a:solidFill>
              <a:srgbClr val="16A0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49080" y="750510"/>
              <a:ext cx="1287791" cy="1953942"/>
            </a:xfrm>
            <a:custGeom>
              <a:avLst/>
              <a:gdLst/>
              <a:ahLst/>
              <a:cxnLst/>
              <a:rect l="l" t="t" r="r" b="b"/>
              <a:pathLst>
                <a:path w="1287791" h="1953942">
                  <a:moveTo>
                    <a:pt x="615707" y="0"/>
                  </a:moveTo>
                  <a:cubicBezTo>
                    <a:pt x="715605" y="0"/>
                    <a:pt x="802891" y="12611"/>
                    <a:pt x="877568" y="37833"/>
                  </a:cubicBezTo>
                  <a:cubicBezTo>
                    <a:pt x="952244" y="63055"/>
                    <a:pt x="1014309" y="98167"/>
                    <a:pt x="1063763" y="143171"/>
                  </a:cubicBezTo>
                  <a:cubicBezTo>
                    <a:pt x="1113217" y="188174"/>
                    <a:pt x="1150061" y="241585"/>
                    <a:pt x="1174294" y="303403"/>
                  </a:cubicBezTo>
                  <a:cubicBezTo>
                    <a:pt x="1198526" y="365221"/>
                    <a:pt x="1210642" y="431737"/>
                    <a:pt x="1210642" y="502951"/>
                  </a:cubicBezTo>
                  <a:cubicBezTo>
                    <a:pt x="1210642" y="565264"/>
                    <a:pt x="1204708" y="626587"/>
                    <a:pt x="1192839" y="686921"/>
                  </a:cubicBezTo>
                  <a:cubicBezTo>
                    <a:pt x="1180970" y="747256"/>
                    <a:pt x="1156243" y="812288"/>
                    <a:pt x="1118657" y="882019"/>
                  </a:cubicBezTo>
                  <a:cubicBezTo>
                    <a:pt x="1081072" y="951749"/>
                    <a:pt x="1028156" y="1028898"/>
                    <a:pt x="959909" y="1113465"/>
                  </a:cubicBezTo>
                  <a:cubicBezTo>
                    <a:pt x="891662" y="1198032"/>
                    <a:pt x="801161" y="1296199"/>
                    <a:pt x="688405" y="1407966"/>
                  </a:cubicBezTo>
                  <a:lnTo>
                    <a:pt x="464376" y="1637928"/>
                  </a:lnTo>
                  <a:lnTo>
                    <a:pt x="1221028" y="1637928"/>
                  </a:lnTo>
                  <a:cubicBezTo>
                    <a:pt x="1230919" y="1637928"/>
                    <a:pt x="1240068" y="1640896"/>
                    <a:pt x="1248475" y="1646830"/>
                  </a:cubicBezTo>
                  <a:cubicBezTo>
                    <a:pt x="1256882" y="1652765"/>
                    <a:pt x="1264053" y="1661914"/>
                    <a:pt x="1269988" y="1674277"/>
                  </a:cubicBezTo>
                  <a:cubicBezTo>
                    <a:pt x="1275922" y="1686641"/>
                    <a:pt x="1280373" y="1702961"/>
                    <a:pt x="1283340" y="1723237"/>
                  </a:cubicBezTo>
                  <a:cubicBezTo>
                    <a:pt x="1286308" y="1743513"/>
                    <a:pt x="1287791" y="1767499"/>
                    <a:pt x="1287791" y="1795193"/>
                  </a:cubicBezTo>
                  <a:cubicBezTo>
                    <a:pt x="1287791" y="1823877"/>
                    <a:pt x="1286555" y="1848357"/>
                    <a:pt x="1284082" y="1868633"/>
                  </a:cubicBezTo>
                  <a:cubicBezTo>
                    <a:pt x="1281609" y="1888909"/>
                    <a:pt x="1277900" y="1905476"/>
                    <a:pt x="1272955" y="1918335"/>
                  </a:cubicBezTo>
                  <a:cubicBezTo>
                    <a:pt x="1268010" y="1931193"/>
                    <a:pt x="1261580" y="1940342"/>
                    <a:pt x="1253668" y="1945782"/>
                  </a:cubicBezTo>
                  <a:cubicBezTo>
                    <a:pt x="1245755" y="1951222"/>
                    <a:pt x="1236853" y="1953942"/>
                    <a:pt x="1226962" y="1953942"/>
                  </a:cubicBezTo>
                  <a:lnTo>
                    <a:pt x="123141" y="1953942"/>
                  </a:lnTo>
                  <a:cubicBezTo>
                    <a:pt x="101382" y="1953942"/>
                    <a:pt x="82589" y="1951963"/>
                    <a:pt x="66764" y="1948007"/>
                  </a:cubicBezTo>
                  <a:cubicBezTo>
                    <a:pt x="50938" y="1944051"/>
                    <a:pt x="38080" y="1936385"/>
                    <a:pt x="28189" y="1925011"/>
                  </a:cubicBezTo>
                  <a:cubicBezTo>
                    <a:pt x="18298" y="1913636"/>
                    <a:pt x="11127" y="1897069"/>
                    <a:pt x="6676" y="1875309"/>
                  </a:cubicBezTo>
                  <a:cubicBezTo>
                    <a:pt x="2226" y="1853549"/>
                    <a:pt x="0" y="1825360"/>
                    <a:pt x="0" y="1790742"/>
                  </a:cubicBezTo>
                  <a:cubicBezTo>
                    <a:pt x="0" y="1758103"/>
                    <a:pt x="1484" y="1730161"/>
                    <a:pt x="4451" y="1706917"/>
                  </a:cubicBezTo>
                  <a:cubicBezTo>
                    <a:pt x="7418" y="1683674"/>
                    <a:pt x="12858" y="1662903"/>
                    <a:pt x="20771" y="1644605"/>
                  </a:cubicBezTo>
                  <a:cubicBezTo>
                    <a:pt x="28684" y="1626307"/>
                    <a:pt x="38822" y="1608503"/>
                    <a:pt x="51185" y="1591194"/>
                  </a:cubicBezTo>
                  <a:cubicBezTo>
                    <a:pt x="63549" y="1573885"/>
                    <a:pt x="79622" y="1554845"/>
                    <a:pt x="99403" y="1534074"/>
                  </a:cubicBezTo>
                  <a:lnTo>
                    <a:pt x="431737" y="1178003"/>
                  </a:lnTo>
                  <a:cubicBezTo>
                    <a:pt x="498005" y="1108767"/>
                    <a:pt x="551416" y="1045713"/>
                    <a:pt x="591969" y="988840"/>
                  </a:cubicBezTo>
                  <a:cubicBezTo>
                    <a:pt x="632521" y="931968"/>
                    <a:pt x="664172" y="880041"/>
                    <a:pt x="686921" y="833059"/>
                  </a:cubicBezTo>
                  <a:cubicBezTo>
                    <a:pt x="709670" y="786077"/>
                    <a:pt x="725248" y="742805"/>
                    <a:pt x="733655" y="703241"/>
                  </a:cubicBezTo>
                  <a:cubicBezTo>
                    <a:pt x="742063" y="663678"/>
                    <a:pt x="746266" y="626092"/>
                    <a:pt x="746266" y="590485"/>
                  </a:cubicBezTo>
                  <a:cubicBezTo>
                    <a:pt x="746266" y="557845"/>
                    <a:pt x="741074" y="526936"/>
                    <a:pt x="730688" y="497758"/>
                  </a:cubicBezTo>
                  <a:cubicBezTo>
                    <a:pt x="720303" y="468580"/>
                    <a:pt x="704972" y="443111"/>
                    <a:pt x="684696" y="421351"/>
                  </a:cubicBezTo>
                  <a:cubicBezTo>
                    <a:pt x="664419" y="399591"/>
                    <a:pt x="638950" y="382530"/>
                    <a:pt x="608289" y="370166"/>
                  </a:cubicBezTo>
                  <a:cubicBezTo>
                    <a:pt x="577627" y="357802"/>
                    <a:pt x="541525" y="351621"/>
                    <a:pt x="499984" y="351621"/>
                  </a:cubicBezTo>
                  <a:cubicBezTo>
                    <a:pt x="441627" y="351621"/>
                    <a:pt x="389948" y="359039"/>
                    <a:pt x="344944" y="373875"/>
                  </a:cubicBezTo>
                  <a:cubicBezTo>
                    <a:pt x="299941" y="388711"/>
                    <a:pt x="260377" y="405279"/>
                    <a:pt x="226254" y="423577"/>
                  </a:cubicBezTo>
                  <a:cubicBezTo>
                    <a:pt x="192130" y="441875"/>
                    <a:pt x="163694" y="458689"/>
                    <a:pt x="140945" y="474020"/>
                  </a:cubicBezTo>
                  <a:cubicBezTo>
                    <a:pt x="118196" y="489351"/>
                    <a:pt x="100392" y="497017"/>
                    <a:pt x="87534" y="497017"/>
                  </a:cubicBezTo>
                  <a:cubicBezTo>
                    <a:pt x="78633" y="497017"/>
                    <a:pt x="70967" y="494049"/>
                    <a:pt x="64538" y="488115"/>
                  </a:cubicBezTo>
                  <a:cubicBezTo>
                    <a:pt x="58109" y="482180"/>
                    <a:pt x="52916" y="472289"/>
                    <a:pt x="48960" y="458442"/>
                  </a:cubicBezTo>
                  <a:cubicBezTo>
                    <a:pt x="45004" y="444595"/>
                    <a:pt x="41789" y="426049"/>
                    <a:pt x="39316" y="402806"/>
                  </a:cubicBezTo>
                  <a:cubicBezTo>
                    <a:pt x="36844" y="379562"/>
                    <a:pt x="35607" y="351126"/>
                    <a:pt x="35607" y="317497"/>
                  </a:cubicBezTo>
                  <a:cubicBezTo>
                    <a:pt x="35607" y="294748"/>
                    <a:pt x="36349" y="275708"/>
                    <a:pt x="37833" y="260377"/>
                  </a:cubicBezTo>
                  <a:cubicBezTo>
                    <a:pt x="39316" y="245047"/>
                    <a:pt x="41542" y="231694"/>
                    <a:pt x="44509" y="220319"/>
                  </a:cubicBezTo>
                  <a:cubicBezTo>
                    <a:pt x="47476" y="208945"/>
                    <a:pt x="51433" y="199054"/>
                    <a:pt x="56378" y="190647"/>
                  </a:cubicBezTo>
                  <a:cubicBezTo>
                    <a:pt x="61324" y="182240"/>
                    <a:pt x="69978" y="172101"/>
                    <a:pt x="82342" y="160232"/>
                  </a:cubicBezTo>
                  <a:cubicBezTo>
                    <a:pt x="94705" y="148363"/>
                    <a:pt x="117454" y="133280"/>
                    <a:pt x="150589" y="114982"/>
                  </a:cubicBezTo>
                  <a:cubicBezTo>
                    <a:pt x="183723" y="96684"/>
                    <a:pt x="224523" y="78880"/>
                    <a:pt x="272988" y="61571"/>
                  </a:cubicBezTo>
                  <a:cubicBezTo>
                    <a:pt x="321453" y="44262"/>
                    <a:pt x="374864" y="29673"/>
                    <a:pt x="433220" y="17804"/>
                  </a:cubicBezTo>
                  <a:cubicBezTo>
                    <a:pt x="491576" y="5935"/>
                    <a:pt x="552405" y="0"/>
                    <a:pt x="6157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292711" y="898530"/>
              <a:ext cx="2115685" cy="2301447"/>
            </a:xfrm>
            <a:custGeom>
              <a:avLst/>
              <a:gdLst>
                <a:gd name="connsiteX0" fmla="*/ 456353 w 2115685"/>
                <a:gd name="connsiteY0" fmla="*/ 203601 h 2301447"/>
                <a:gd name="connsiteX1" fmla="*/ 564658 w 2115685"/>
                <a:gd name="connsiteY1" fmla="*/ 222146 h 2301447"/>
                <a:gd name="connsiteX2" fmla="*/ 641065 w 2115685"/>
                <a:gd name="connsiteY2" fmla="*/ 273331 h 2301447"/>
                <a:gd name="connsiteX3" fmla="*/ 687057 w 2115685"/>
                <a:gd name="connsiteY3" fmla="*/ 349738 h 2301447"/>
                <a:gd name="connsiteX4" fmla="*/ 702635 w 2115685"/>
                <a:gd name="connsiteY4" fmla="*/ 442465 h 2301447"/>
                <a:gd name="connsiteX5" fmla="*/ 690024 w 2115685"/>
                <a:gd name="connsiteY5" fmla="*/ 555221 h 2301447"/>
                <a:gd name="connsiteX6" fmla="*/ 643290 w 2115685"/>
                <a:gd name="connsiteY6" fmla="*/ 685039 h 2301447"/>
                <a:gd name="connsiteX7" fmla="*/ 602490 w 2115685"/>
                <a:gd name="connsiteY7" fmla="*/ 759221 h 2301447"/>
                <a:gd name="connsiteX8" fmla="*/ 567532 w 2115685"/>
                <a:gd name="connsiteY8" fmla="*/ 811898 h 2301447"/>
                <a:gd name="connsiteX9" fmla="*/ 25852 w 2115685"/>
                <a:gd name="connsiteY9" fmla="*/ 342009 h 2301447"/>
                <a:gd name="connsiteX10" fmla="*/ 43903 w 2115685"/>
                <a:gd name="connsiteY10" fmla="*/ 348997 h 2301447"/>
                <a:gd name="connsiteX11" fmla="*/ 97314 w 2115685"/>
                <a:gd name="connsiteY11" fmla="*/ 326000 h 2301447"/>
                <a:gd name="connsiteX12" fmla="*/ 182623 w 2115685"/>
                <a:gd name="connsiteY12" fmla="*/ 275557 h 2301447"/>
                <a:gd name="connsiteX13" fmla="*/ 301313 w 2115685"/>
                <a:gd name="connsiteY13" fmla="*/ 225855 h 2301447"/>
                <a:gd name="connsiteX14" fmla="*/ 456353 w 2115685"/>
                <a:gd name="connsiteY14" fmla="*/ 203601 h 2301447"/>
                <a:gd name="connsiteX15" fmla="*/ 1024383 w 2115685"/>
                <a:gd name="connsiteY15" fmla="*/ 0 h 2301447"/>
                <a:gd name="connsiteX16" fmla="*/ 2115685 w 2115685"/>
                <a:gd name="connsiteY16" fmla="*/ 946668 h 2301447"/>
                <a:gd name="connsiteX17" fmla="*/ 2115685 w 2115685"/>
                <a:gd name="connsiteY17" fmla="*/ 2301447 h 2301447"/>
                <a:gd name="connsiteX18" fmla="*/ 593970 w 2115685"/>
                <a:gd name="connsiteY18" fmla="*/ 2301447 h 2301447"/>
                <a:gd name="connsiteX19" fmla="*/ 0 w 2115685"/>
                <a:gd name="connsiteY19" fmla="*/ 1786198 h 2301447"/>
                <a:gd name="connsiteX20" fmla="*/ 23133 w 2115685"/>
                <a:gd name="connsiteY20" fmla="*/ 1799988 h 2301447"/>
                <a:gd name="connsiteX21" fmla="*/ 79510 w 2115685"/>
                <a:gd name="connsiteY21" fmla="*/ 1805923 h 2301447"/>
                <a:gd name="connsiteX22" fmla="*/ 1183331 w 2115685"/>
                <a:gd name="connsiteY22" fmla="*/ 1805923 h 2301447"/>
                <a:gd name="connsiteX23" fmla="*/ 1210037 w 2115685"/>
                <a:gd name="connsiteY23" fmla="*/ 1797763 h 2301447"/>
                <a:gd name="connsiteX24" fmla="*/ 1229324 w 2115685"/>
                <a:gd name="connsiteY24" fmla="*/ 1770316 h 2301447"/>
                <a:gd name="connsiteX25" fmla="*/ 1240451 w 2115685"/>
                <a:gd name="connsiteY25" fmla="*/ 1720614 h 2301447"/>
                <a:gd name="connsiteX26" fmla="*/ 1244160 w 2115685"/>
                <a:gd name="connsiteY26" fmla="*/ 1647174 h 2301447"/>
                <a:gd name="connsiteX27" fmla="*/ 1239709 w 2115685"/>
                <a:gd name="connsiteY27" fmla="*/ 1575218 h 2301447"/>
                <a:gd name="connsiteX28" fmla="*/ 1226357 w 2115685"/>
                <a:gd name="connsiteY28" fmla="*/ 1526258 h 2301447"/>
                <a:gd name="connsiteX29" fmla="*/ 1204844 w 2115685"/>
                <a:gd name="connsiteY29" fmla="*/ 1498811 h 2301447"/>
                <a:gd name="connsiteX30" fmla="*/ 1177397 w 2115685"/>
                <a:gd name="connsiteY30" fmla="*/ 1489909 h 2301447"/>
                <a:gd name="connsiteX31" fmla="*/ 420745 w 2115685"/>
                <a:gd name="connsiteY31" fmla="*/ 1489909 h 2301447"/>
                <a:gd name="connsiteX32" fmla="*/ 644774 w 2115685"/>
                <a:gd name="connsiteY32" fmla="*/ 1259947 h 2301447"/>
                <a:gd name="connsiteX33" fmla="*/ 916278 w 2115685"/>
                <a:gd name="connsiteY33" fmla="*/ 965446 h 2301447"/>
                <a:gd name="connsiteX34" fmla="*/ 1075026 w 2115685"/>
                <a:gd name="connsiteY34" fmla="*/ 734000 h 2301447"/>
                <a:gd name="connsiteX35" fmla="*/ 1149208 w 2115685"/>
                <a:gd name="connsiteY35" fmla="*/ 538902 h 2301447"/>
                <a:gd name="connsiteX36" fmla="*/ 1167011 w 2115685"/>
                <a:gd name="connsiteY36" fmla="*/ 354932 h 2301447"/>
                <a:gd name="connsiteX37" fmla="*/ 1130663 w 2115685"/>
                <a:gd name="connsiteY37" fmla="*/ 155384 h 2301447"/>
                <a:gd name="connsiteX38" fmla="*/ 1084855 w 2115685"/>
                <a:gd name="connsiteY38" fmla="*/ 68962 h 2301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115685" h="2301447">
                  <a:moveTo>
                    <a:pt x="456353" y="203601"/>
                  </a:moveTo>
                  <a:cubicBezTo>
                    <a:pt x="497894" y="203601"/>
                    <a:pt x="533996" y="209782"/>
                    <a:pt x="564658" y="222146"/>
                  </a:cubicBezTo>
                  <a:cubicBezTo>
                    <a:pt x="595319" y="234510"/>
                    <a:pt x="620788" y="251571"/>
                    <a:pt x="641065" y="273331"/>
                  </a:cubicBezTo>
                  <a:cubicBezTo>
                    <a:pt x="661341" y="295091"/>
                    <a:pt x="676672" y="320560"/>
                    <a:pt x="687057" y="349738"/>
                  </a:cubicBezTo>
                  <a:cubicBezTo>
                    <a:pt x="697443" y="378916"/>
                    <a:pt x="702635" y="409825"/>
                    <a:pt x="702635" y="442465"/>
                  </a:cubicBezTo>
                  <a:cubicBezTo>
                    <a:pt x="702635" y="478072"/>
                    <a:pt x="698432" y="515658"/>
                    <a:pt x="690024" y="555221"/>
                  </a:cubicBezTo>
                  <a:cubicBezTo>
                    <a:pt x="681617" y="594785"/>
                    <a:pt x="666039" y="638057"/>
                    <a:pt x="643290" y="685039"/>
                  </a:cubicBezTo>
                  <a:cubicBezTo>
                    <a:pt x="631916" y="708530"/>
                    <a:pt x="618316" y="733257"/>
                    <a:pt x="602490" y="759221"/>
                  </a:cubicBezTo>
                  <a:lnTo>
                    <a:pt x="567532" y="811898"/>
                  </a:lnTo>
                  <a:lnTo>
                    <a:pt x="25852" y="342009"/>
                  </a:lnTo>
                  <a:lnTo>
                    <a:pt x="43903" y="348997"/>
                  </a:lnTo>
                  <a:cubicBezTo>
                    <a:pt x="56761" y="348997"/>
                    <a:pt x="74565" y="341331"/>
                    <a:pt x="97314" y="326000"/>
                  </a:cubicBezTo>
                  <a:cubicBezTo>
                    <a:pt x="120063" y="310669"/>
                    <a:pt x="148499" y="293855"/>
                    <a:pt x="182623" y="275557"/>
                  </a:cubicBezTo>
                  <a:cubicBezTo>
                    <a:pt x="216746" y="257259"/>
                    <a:pt x="256310" y="240691"/>
                    <a:pt x="301313" y="225855"/>
                  </a:cubicBezTo>
                  <a:cubicBezTo>
                    <a:pt x="346317" y="211019"/>
                    <a:pt x="397996" y="203601"/>
                    <a:pt x="456353" y="203601"/>
                  </a:cubicBezTo>
                  <a:close/>
                  <a:moveTo>
                    <a:pt x="1024383" y="0"/>
                  </a:moveTo>
                  <a:lnTo>
                    <a:pt x="2115685" y="946668"/>
                  </a:lnTo>
                  <a:lnTo>
                    <a:pt x="2115685" y="2301447"/>
                  </a:lnTo>
                  <a:lnTo>
                    <a:pt x="593970" y="2301447"/>
                  </a:lnTo>
                  <a:lnTo>
                    <a:pt x="0" y="1786198"/>
                  </a:lnTo>
                  <a:lnTo>
                    <a:pt x="23133" y="1799988"/>
                  </a:lnTo>
                  <a:cubicBezTo>
                    <a:pt x="38958" y="1803944"/>
                    <a:pt x="57751" y="1805923"/>
                    <a:pt x="79510" y="1805923"/>
                  </a:cubicBezTo>
                  <a:lnTo>
                    <a:pt x="1183331" y="1805923"/>
                  </a:lnTo>
                  <a:cubicBezTo>
                    <a:pt x="1193222" y="1805923"/>
                    <a:pt x="1202124" y="1803203"/>
                    <a:pt x="1210037" y="1797763"/>
                  </a:cubicBezTo>
                  <a:cubicBezTo>
                    <a:pt x="1217949" y="1792323"/>
                    <a:pt x="1224379" y="1783174"/>
                    <a:pt x="1229324" y="1770316"/>
                  </a:cubicBezTo>
                  <a:cubicBezTo>
                    <a:pt x="1234269" y="1757457"/>
                    <a:pt x="1237978" y="1740890"/>
                    <a:pt x="1240451" y="1720614"/>
                  </a:cubicBezTo>
                  <a:cubicBezTo>
                    <a:pt x="1242924" y="1700338"/>
                    <a:pt x="1244160" y="1675858"/>
                    <a:pt x="1244160" y="1647174"/>
                  </a:cubicBezTo>
                  <a:cubicBezTo>
                    <a:pt x="1244160" y="1619480"/>
                    <a:pt x="1242677" y="1595494"/>
                    <a:pt x="1239709" y="1575218"/>
                  </a:cubicBezTo>
                  <a:cubicBezTo>
                    <a:pt x="1236742" y="1554942"/>
                    <a:pt x="1232291" y="1538622"/>
                    <a:pt x="1226357" y="1526258"/>
                  </a:cubicBezTo>
                  <a:cubicBezTo>
                    <a:pt x="1220422" y="1513895"/>
                    <a:pt x="1213251" y="1504746"/>
                    <a:pt x="1204844" y="1498811"/>
                  </a:cubicBezTo>
                  <a:cubicBezTo>
                    <a:pt x="1196437" y="1492877"/>
                    <a:pt x="1187288" y="1489909"/>
                    <a:pt x="1177397" y="1489909"/>
                  </a:cubicBezTo>
                  <a:lnTo>
                    <a:pt x="420745" y="1489909"/>
                  </a:lnTo>
                  <a:lnTo>
                    <a:pt x="644774" y="1259947"/>
                  </a:lnTo>
                  <a:cubicBezTo>
                    <a:pt x="757530" y="1148180"/>
                    <a:pt x="848031" y="1050013"/>
                    <a:pt x="916278" y="965446"/>
                  </a:cubicBezTo>
                  <a:cubicBezTo>
                    <a:pt x="984525" y="880879"/>
                    <a:pt x="1037441" y="803730"/>
                    <a:pt x="1075026" y="734000"/>
                  </a:cubicBezTo>
                  <a:cubicBezTo>
                    <a:pt x="1112612" y="664269"/>
                    <a:pt x="1137339" y="599237"/>
                    <a:pt x="1149208" y="538902"/>
                  </a:cubicBezTo>
                  <a:cubicBezTo>
                    <a:pt x="1161077" y="478568"/>
                    <a:pt x="1167011" y="417245"/>
                    <a:pt x="1167011" y="354932"/>
                  </a:cubicBezTo>
                  <a:cubicBezTo>
                    <a:pt x="1167011" y="283718"/>
                    <a:pt x="1154895" y="217202"/>
                    <a:pt x="1130663" y="155384"/>
                  </a:cubicBezTo>
                  <a:cubicBezTo>
                    <a:pt x="1118547" y="124475"/>
                    <a:pt x="1103277" y="95668"/>
                    <a:pt x="1084855" y="6896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sz="1350" dirty="0"/>
            </a:p>
          </p:txBody>
        </p:sp>
      </p:grpSp>
      <p:grpSp>
        <p:nvGrpSpPr>
          <p:cNvPr id="22" name="Group 21"/>
          <p:cNvGrpSpPr>
            <a:grpSpLocks noChangeAspect="1"/>
          </p:cNvGrpSpPr>
          <p:nvPr/>
        </p:nvGrpSpPr>
        <p:grpSpPr>
          <a:xfrm>
            <a:off x="537527" y="4524879"/>
            <a:ext cx="739761" cy="739761"/>
            <a:chOff x="1382806" y="3668806"/>
            <a:chExt cx="3025589" cy="3025588"/>
          </a:xfrm>
        </p:grpSpPr>
        <p:sp>
          <p:nvSpPr>
            <p:cNvPr id="23" name="Rectangle 22"/>
            <p:cNvSpPr/>
            <p:nvPr/>
          </p:nvSpPr>
          <p:spPr>
            <a:xfrm>
              <a:off x="1382806" y="3668806"/>
              <a:ext cx="3025588" cy="3025588"/>
            </a:xfrm>
            <a:prstGeom prst="rect">
              <a:avLst/>
            </a:prstGeom>
            <a:solidFill>
              <a:srgbClr val="C039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301328" y="4390328"/>
              <a:ext cx="2107067" cy="2304066"/>
            </a:xfrm>
            <a:custGeom>
              <a:avLst/>
              <a:gdLst>
                <a:gd name="connsiteX0" fmla="*/ 163419 w 2107067"/>
                <a:gd name="connsiteY0" fmla="*/ 966904 h 2304066"/>
                <a:gd name="connsiteX1" fmla="*/ 194031 w 2107067"/>
                <a:gd name="connsiteY1" fmla="*/ 971774 h 2304066"/>
                <a:gd name="connsiteX2" fmla="*/ 360197 w 2107067"/>
                <a:gd name="connsiteY2" fmla="*/ 971774 h 2304066"/>
                <a:gd name="connsiteX3" fmla="*/ 543426 w 2107067"/>
                <a:gd name="connsiteY3" fmla="*/ 992545 h 2304066"/>
                <a:gd name="connsiteX4" fmla="*/ 672502 w 2107067"/>
                <a:gd name="connsiteY4" fmla="*/ 1051148 h 2304066"/>
                <a:gd name="connsiteX5" fmla="*/ 749650 w 2107067"/>
                <a:gd name="connsiteY5" fmla="*/ 1142392 h 2304066"/>
                <a:gd name="connsiteX6" fmla="*/ 775614 w 2107067"/>
                <a:gd name="connsiteY6" fmla="*/ 1262566 h 2304066"/>
                <a:gd name="connsiteX7" fmla="*/ 754101 w 2107067"/>
                <a:gd name="connsiteY7" fmla="*/ 1373096 h 2304066"/>
                <a:gd name="connsiteX8" fmla="*/ 727025 w 2107067"/>
                <a:gd name="connsiteY8" fmla="*/ 1419089 h 2304066"/>
                <a:gd name="connsiteX9" fmla="*/ 707462 w 2107067"/>
                <a:gd name="connsiteY9" fmla="*/ 1438843 h 2304066"/>
                <a:gd name="connsiteX10" fmla="*/ 449215 w 2107067"/>
                <a:gd name="connsiteY10" fmla="*/ 164679 h 2304066"/>
                <a:gd name="connsiteX11" fmla="*/ 567906 w 2107067"/>
                <a:gd name="connsiteY11" fmla="*/ 183225 h 2304066"/>
                <a:gd name="connsiteX12" fmla="*/ 650247 w 2107067"/>
                <a:gd name="connsiteY12" fmla="*/ 233668 h 2304066"/>
                <a:gd name="connsiteX13" fmla="*/ 698465 w 2107067"/>
                <a:gd name="connsiteY13" fmla="*/ 309333 h 2304066"/>
                <a:gd name="connsiteX14" fmla="*/ 714785 w 2107067"/>
                <a:gd name="connsiteY14" fmla="*/ 402060 h 2304066"/>
                <a:gd name="connsiteX15" fmla="*/ 691047 w 2107067"/>
                <a:gd name="connsiteY15" fmla="*/ 518525 h 2304066"/>
                <a:gd name="connsiteX16" fmla="*/ 622058 w 2107067"/>
                <a:gd name="connsiteY16" fmla="*/ 608285 h 2304066"/>
                <a:gd name="connsiteX17" fmla="*/ 510044 w 2107067"/>
                <a:gd name="connsiteY17" fmla="*/ 665404 h 2304066"/>
                <a:gd name="connsiteX18" fmla="*/ 447542 w 2107067"/>
                <a:gd name="connsiteY18" fmla="*/ 678520 h 2304066"/>
                <a:gd name="connsiteX19" fmla="*/ 23160 w 2107067"/>
                <a:gd name="connsiteY19" fmla="*/ 310383 h 2304066"/>
                <a:gd name="connsiteX20" fmla="*/ 33799 w 2107067"/>
                <a:gd name="connsiteY20" fmla="*/ 313042 h 2304066"/>
                <a:gd name="connsiteX21" fmla="*/ 89435 w 2107067"/>
                <a:gd name="connsiteY21" fmla="*/ 289304 h 2304066"/>
                <a:gd name="connsiteX22" fmla="*/ 181420 w 2107067"/>
                <a:gd name="connsiteY22" fmla="*/ 238119 h 2304066"/>
                <a:gd name="connsiteX23" fmla="*/ 303819 w 2107067"/>
                <a:gd name="connsiteY23" fmla="*/ 187675 h 2304066"/>
                <a:gd name="connsiteX24" fmla="*/ 449215 w 2107067"/>
                <a:gd name="connsiteY24" fmla="*/ 164679 h 2304066"/>
                <a:gd name="connsiteX25" fmla="*/ 1007444 w 2107067"/>
                <a:gd name="connsiteY25" fmla="*/ 0 h 2304066"/>
                <a:gd name="connsiteX26" fmla="*/ 2107067 w 2107067"/>
                <a:gd name="connsiteY26" fmla="*/ 953887 h 2304066"/>
                <a:gd name="connsiteX27" fmla="*/ 2107067 w 2107067"/>
                <a:gd name="connsiteY27" fmla="*/ 2304066 h 2304066"/>
                <a:gd name="connsiteX28" fmla="*/ 665098 w 2107067"/>
                <a:gd name="connsiteY28" fmla="*/ 2304066 h 2304066"/>
                <a:gd name="connsiteX29" fmla="*/ 0 w 2107067"/>
                <a:gd name="connsiteY29" fmla="*/ 1727116 h 2304066"/>
                <a:gd name="connsiteX30" fmla="*/ 5610 w 2107067"/>
                <a:gd name="connsiteY30" fmla="*/ 1731022 h 2304066"/>
                <a:gd name="connsiteX31" fmla="*/ 41217 w 2107067"/>
                <a:gd name="connsiteY31" fmla="*/ 1750680 h 2304066"/>
                <a:gd name="connsiteX32" fmla="*/ 150264 w 2107067"/>
                <a:gd name="connsiteY32" fmla="*/ 1793705 h 2304066"/>
                <a:gd name="connsiteX33" fmla="*/ 302336 w 2107067"/>
                <a:gd name="connsiteY33" fmla="*/ 1828571 h 2304066"/>
                <a:gd name="connsiteX34" fmla="*/ 486306 w 2107067"/>
                <a:gd name="connsiteY34" fmla="*/ 1842665 h 2304066"/>
                <a:gd name="connsiteX35" fmla="*/ 784516 w 2107067"/>
                <a:gd name="connsiteY35" fmla="*/ 1803349 h 2304066"/>
                <a:gd name="connsiteX36" fmla="*/ 1018929 w 2107067"/>
                <a:gd name="connsiteY36" fmla="*/ 1688368 h 2304066"/>
                <a:gd name="connsiteX37" fmla="*/ 1171743 w 2107067"/>
                <a:gd name="connsiteY37" fmla="*/ 1501430 h 2304066"/>
                <a:gd name="connsiteX38" fmla="*/ 1226637 w 2107067"/>
                <a:gd name="connsiteY38" fmla="*/ 1246246 h 2304066"/>
                <a:gd name="connsiteX39" fmla="*/ 1196965 w 2107067"/>
                <a:gd name="connsiteY39" fmla="*/ 1085272 h 2304066"/>
                <a:gd name="connsiteX40" fmla="*/ 1111656 w 2107067"/>
                <a:gd name="connsiteY40" fmla="*/ 951003 h 2304066"/>
                <a:gd name="connsiteX41" fmla="*/ 975904 w 2107067"/>
                <a:gd name="connsiteY41" fmla="*/ 852342 h 2304066"/>
                <a:gd name="connsiteX42" fmla="*/ 794901 w 2107067"/>
                <a:gd name="connsiteY42" fmla="*/ 801157 h 2304066"/>
                <a:gd name="connsiteX43" fmla="*/ 794901 w 2107067"/>
                <a:gd name="connsiteY43" fmla="*/ 796706 h 2304066"/>
                <a:gd name="connsiteX44" fmla="*/ 944006 w 2107067"/>
                <a:gd name="connsiteY44" fmla="*/ 734393 h 2304066"/>
                <a:gd name="connsiteX45" fmla="*/ 1051569 w 2107067"/>
                <a:gd name="connsiteY45" fmla="*/ 633507 h 2304066"/>
                <a:gd name="connsiteX46" fmla="*/ 1116849 w 2107067"/>
                <a:gd name="connsiteY46" fmla="*/ 498496 h 2304066"/>
                <a:gd name="connsiteX47" fmla="*/ 1139103 w 2107067"/>
                <a:gd name="connsiteY47" fmla="*/ 335297 h 2304066"/>
                <a:gd name="connsiteX48" fmla="*/ 1101271 w 2107067"/>
                <a:gd name="connsiteY48" fmla="*/ 132781 h 2304066"/>
                <a:gd name="connsiteX49" fmla="*/ 1054536 w 2107067"/>
                <a:gd name="connsiteY49" fmla="*/ 50069 h 2304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107067" h="2304066">
                  <a:moveTo>
                    <a:pt x="163419" y="966904"/>
                  </a:moveTo>
                  <a:lnTo>
                    <a:pt x="194031" y="971774"/>
                  </a:lnTo>
                  <a:lnTo>
                    <a:pt x="360197" y="971774"/>
                  </a:lnTo>
                  <a:cubicBezTo>
                    <a:pt x="430423" y="971774"/>
                    <a:pt x="491499" y="978698"/>
                    <a:pt x="543426" y="992545"/>
                  </a:cubicBezTo>
                  <a:cubicBezTo>
                    <a:pt x="595353" y="1006392"/>
                    <a:pt x="638378" y="1025927"/>
                    <a:pt x="672502" y="1051148"/>
                  </a:cubicBezTo>
                  <a:cubicBezTo>
                    <a:pt x="706625" y="1076370"/>
                    <a:pt x="732341" y="1106784"/>
                    <a:pt x="749650" y="1142392"/>
                  </a:cubicBezTo>
                  <a:cubicBezTo>
                    <a:pt x="766959" y="1177999"/>
                    <a:pt x="775614" y="1218057"/>
                    <a:pt x="775614" y="1262566"/>
                  </a:cubicBezTo>
                  <a:cubicBezTo>
                    <a:pt x="775614" y="1303118"/>
                    <a:pt x="768443" y="1339962"/>
                    <a:pt x="754101" y="1373096"/>
                  </a:cubicBezTo>
                  <a:cubicBezTo>
                    <a:pt x="746930" y="1389664"/>
                    <a:pt x="737905" y="1404995"/>
                    <a:pt x="727025" y="1419089"/>
                  </a:cubicBezTo>
                  <a:lnTo>
                    <a:pt x="707462" y="1438843"/>
                  </a:lnTo>
                  <a:close/>
                  <a:moveTo>
                    <a:pt x="449215" y="164679"/>
                  </a:moveTo>
                  <a:cubicBezTo>
                    <a:pt x="494713" y="164679"/>
                    <a:pt x="534277" y="170861"/>
                    <a:pt x="567906" y="183225"/>
                  </a:cubicBezTo>
                  <a:cubicBezTo>
                    <a:pt x="601535" y="195588"/>
                    <a:pt x="628982" y="212403"/>
                    <a:pt x="650247" y="233668"/>
                  </a:cubicBezTo>
                  <a:cubicBezTo>
                    <a:pt x="671512" y="254933"/>
                    <a:pt x="687585" y="280155"/>
                    <a:pt x="698465" y="309333"/>
                  </a:cubicBezTo>
                  <a:cubicBezTo>
                    <a:pt x="709345" y="338511"/>
                    <a:pt x="714785" y="369420"/>
                    <a:pt x="714785" y="402060"/>
                  </a:cubicBezTo>
                  <a:cubicBezTo>
                    <a:pt x="714785" y="444591"/>
                    <a:pt x="706872" y="483412"/>
                    <a:pt x="691047" y="518525"/>
                  </a:cubicBezTo>
                  <a:cubicBezTo>
                    <a:pt x="675222" y="553638"/>
                    <a:pt x="652225" y="583557"/>
                    <a:pt x="622058" y="608285"/>
                  </a:cubicBezTo>
                  <a:cubicBezTo>
                    <a:pt x="591891" y="633012"/>
                    <a:pt x="554553" y="652052"/>
                    <a:pt x="510044" y="665404"/>
                  </a:cubicBezTo>
                  <a:lnTo>
                    <a:pt x="447542" y="678520"/>
                  </a:lnTo>
                  <a:lnTo>
                    <a:pt x="23160" y="310383"/>
                  </a:lnTo>
                  <a:lnTo>
                    <a:pt x="33799" y="313042"/>
                  </a:lnTo>
                  <a:cubicBezTo>
                    <a:pt x="45668" y="313042"/>
                    <a:pt x="64213" y="305130"/>
                    <a:pt x="89435" y="289304"/>
                  </a:cubicBezTo>
                  <a:cubicBezTo>
                    <a:pt x="114657" y="273479"/>
                    <a:pt x="145318" y="256417"/>
                    <a:pt x="181420" y="238119"/>
                  </a:cubicBezTo>
                  <a:cubicBezTo>
                    <a:pt x="217522" y="219821"/>
                    <a:pt x="258321" y="203006"/>
                    <a:pt x="303819" y="187675"/>
                  </a:cubicBezTo>
                  <a:cubicBezTo>
                    <a:pt x="349317" y="172345"/>
                    <a:pt x="397783" y="164679"/>
                    <a:pt x="449215" y="164679"/>
                  </a:cubicBezTo>
                  <a:close/>
                  <a:moveTo>
                    <a:pt x="1007444" y="0"/>
                  </a:moveTo>
                  <a:lnTo>
                    <a:pt x="2107067" y="953887"/>
                  </a:lnTo>
                  <a:lnTo>
                    <a:pt x="2107067" y="2304066"/>
                  </a:lnTo>
                  <a:lnTo>
                    <a:pt x="665098" y="2304066"/>
                  </a:lnTo>
                  <a:lnTo>
                    <a:pt x="0" y="1727116"/>
                  </a:lnTo>
                  <a:lnTo>
                    <a:pt x="5610" y="1731022"/>
                  </a:lnTo>
                  <a:cubicBezTo>
                    <a:pt x="15006" y="1736709"/>
                    <a:pt x="26875" y="1743262"/>
                    <a:pt x="41217" y="1750680"/>
                  </a:cubicBezTo>
                  <a:cubicBezTo>
                    <a:pt x="69900" y="1765516"/>
                    <a:pt x="106249" y="1779858"/>
                    <a:pt x="150264" y="1793705"/>
                  </a:cubicBezTo>
                  <a:cubicBezTo>
                    <a:pt x="194278" y="1807553"/>
                    <a:pt x="244969" y="1819174"/>
                    <a:pt x="302336" y="1828571"/>
                  </a:cubicBezTo>
                  <a:cubicBezTo>
                    <a:pt x="359703" y="1837967"/>
                    <a:pt x="421026" y="1842665"/>
                    <a:pt x="486306" y="1842665"/>
                  </a:cubicBezTo>
                  <a:cubicBezTo>
                    <a:pt x="594116" y="1842665"/>
                    <a:pt x="693520" y="1829560"/>
                    <a:pt x="784516" y="1803349"/>
                  </a:cubicBezTo>
                  <a:cubicBezTo>
                    <a:pt x="875512" y="1777138"/>
                    <a:pt x="953650" y="1738811"/>
                    <a:pt x="1018929" y="1688368"/>
                  </a:cubicBezTo>
                  <a:cubicBezTo>
                    <a:pt x="1084209" y="1637924"/>
                    <a:pt x="1135147" y="1575612"/>
                    <a:pt x="1171743" y="1501430"/>
                  </a:cubicBezTo>
                  <a:cubicBezTo>
                    <a:pt x="1208339" y="1427249"/>
                    <a:pt x="1226637" y="1342187"/>
                    <a:pt x="1226637" y="1246246"/>
                  </a:cubicBezTo>
                  <a:cubicBezTo>
                    <a:pt x="1226637" y="1188879"/>
                    <a:pt x="1216747" y="1135221"/>
                    <a:pt x="1196965" y="1085272"/>
                  </a:cubicBezTo>
                  <a:cubicBezTo>
                    <a:pt x="1177183" y="1035323"/>
                    <a:pt x="1148747" y="990567"/>
                    <a:pt x="1111656" y="951003"/>
                  </a:cubicBezTo>
                  <a:cubicBezTo>
                    <a:pt x="1074565" y="911440"/>
                    <a:pt x="1029315" y="878553"/>
                    <a:pt x="975904" y="852342"/>
                  </a:cubicBezTo>
                  <a:cubicBezTo>
                    <a:pt x="922493" y="826131"/>
                    <a:pt x="862159" y="809069"/>
                    <a:pt x="794901" y="801157"/>
                  </a:cubicBezTo>
                  <a:lnTo>
                    <a:pt x="794901" y="796706"/>
                  </a:lnTo>
                  <a:cubicBezTo>
                    <a:pt x="851279" y="782859"/>
                    <a:pt x="900981" y="762088"/>
                    <a:pt x="944006" y="734393"/>
                  </a:cubicBezTo>
                  <a:cubicBezTo>
                    <a:pt x="987031" y="706699"/>
                    <a:pt x="1022886" y="673070"/>
                    <a:pt x="1051569" y="633507"/>
                  </a:cubicBezTo>
                  <a:cubicBezTo>
                    <a:pt x="1080253" y="593943"/>
                    <a:pt x="1102013" y="548939"/>
                    <a:pt x="1116849" y="498496"/>
                  </a:cubicBezTo>
                  <a:cubicBezTo>
                    <a:pt x="1131685" y="448053"/>
                    <a:pt x="1139103" y="393653"/>
                    <a:pt x="1139103" y="335297"/>
                  </a:cubicBezTo>
                  <a:cubicBezTo>
                    <a:pt x="1139103" y="260126"/>
                    <a:pt x="1126492" y="192621"/>
                    <a:pt x="1101271" y="132781"/>
                  </a:cubicBezTo>
                  <a:cubicBezTo>
                    <a:pt x="1088660" y="102861"/>
                    <a:pt x="1073082" y="75290"/>
                    <a:pt x="1054536" y="50069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sz="1350" dirty="0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244624" y="4244929"/>
              <a:ext cx="1283340" cy="1988065"/>
            </a:xfrm>
            <a:custGeom>
              <a:avLst/>
              <a:gdLst/>
              <a:ahLst/>
              <a:cxnLst/>
              <a:rect l="l" t="t" r="r" b="b"/>
              <a:pathLst>
                <a:path w="1283340" h="1988065">
                  <a:moveTo>
                    <a:pt x="618674" y="0"/>
                  </a:moveTo>
                  <a:cubicBezTo>
                    <a:pt x="711648" y="0"/>
                    <a:pt x="793990" y="10880"/>
                    <a:pt x="865699" y="32640"/>
                  </a:cubicBezTo>
                  <a:cubicBezTo>
                    <a:pt x="937407" y="54400"/>
                    <a:pt x="997742" y="85804"/>
                    <a:pt x="1046701" y="126851"/>
                  </a:cubicBezTo>
                  <a:cubicBezTo>
                    <a:pt x="1095661" y="167898"/>
                    <a:pt x="1132752" y="218341"/>
                    <a:pt x="1157974" y="278181"/>
                  </a:cubicBezTo>
                  <a:cubicBezTo>
                    <a:pt x="1183195" y="338021"/>
                    <a:pt x="1195806" y="405526"/>
                    <a:pt x="1195806" y="480697"/>
                  </a:cubicBezTo>
                  <a:cubicBezTo>
                    <a:pt x="1195806" y="539053"/>
                    <a:pt x="1188388" y="593453"/>
                    <a:pt x="1173552" y="643896"/>
                  </a:cubicBezTo>
                  <a:cubicBezTo>
                    <a:pt x="1158716" y="694339"/>
                    <a:pt x="1136956" y="739343"/>
                    <a:pt x="1108272" y="778907"/>
                  </a:cubicBezTo>
                  <a:cubicBezTo>
                    <a:pt x="1079589" y="818470"/>
                    <a:pt x="1043734" y="852099"/>
                    <a:pt x="1000709" y="879793"/>
                  </a:cubicBezTo>
                  <a:cubicBezTo>
                    <a:pt x="957684" y="907488"/>
                    <a:pt x="907982" y="928259"/>
                    <a:pt x="851604" y="942106"/>
                  </a:cubicBezTo>
                  <a:lnTo>
                    <a:pt x="851604" y="946557"/>
                  </a:lnTo>
                  <a:cubicBezTo>
                    <a:pt x="918862" y="954469"/>
                    <a:pt x="979196" y="971531"/>
                    <a:pt x="1032607" y="997742"/>
                  </a:cubicBezTo>
                  <a:cubicBezTo>
                    <a:pt x="1086018" y="1023953"/>
                    <a:pt x="1131268" y="1056840"/>
                    <a:pt x="1168359" y="1096403"/>
                  </a:cubicBezTo>
                  <a:cubicBezTo>
                    <a:pt x="1205450" y="1135967"/>
                    <a:pt x="1233886" y="1180723"/>
                    <a:pt x="1253668" y="1230672"/>
                  </a:cubicBezTo>
                  <a:cubicBezTo>
                    <a:pt x="1273450" y="1280621"/>
                    <a:pt x="1283340" y="1334279"/>
                    <a:pt x="1283340" y="1391646"/>
                  </a:cubicBezTo>
                  <a:cubicBezTo>
                    <a:pt x="1283340" y="1487587"/>
                    <a:pt x="1265042" y="1572649"/>
                    <a:pt x="1228446" y="1646830"/>
                  </a:cubicBezTo>
                  <a:cubicBezTo>
                    <a:pt x="1191850" y="1721012"/>
                    <a:pt x="1140912" y="1783324"/>
                    <a:pt x="1075632" y="1833768"/>
                  </a:cubicBezTo>
                  <a:cubicBezTo>
                    <a:pt x="1010353" y="1884211"/>
                    <a:pt x="932215" y="1922538"/>
                    <a:pt x="841219" y="1948749"/>
                  </a:cubicBezTo>
                  <a:cubicBezTo>
                    <a:pt x="750223" y="1974960"/>
                    <a:pt x="650819" y="1988065"/>
                    <a:pt x="543009" y="1988065"/>
                  </a:cubicBezTo>
                  <a:cubicBezTo>
                    <a:pt x="477729" y="1988065"/>
                    <a:pt x="416406" y="1983367"/>
                    <a:pt x="359039" y="1973971"/>
                  </a:cubicBezTo>
                  <a:cubicBezTo>
                    <a:pt x="301672" y="1964574"/>
                    <a:pt x="250981" y="1952953"/>
                    <a:pt x="206967" y="1939105"/>
                  </a:cubicBezTo>
                  <a:cubicBezTo>
                    <a:pt x="162952" y="1925258"/>
                    <a:pt x="126603" y="1910916"/>
                    <a:pt x="97920" y="1896080"/>
                  </a:cubicBezTo>
                  <a:cubicBezTo>
                    <a:pt x="69236" y="1881244"/>
                    <a:pt x="50444" y="1869869"/>
                    <a:pt x="41542" y="1861957"/>
                  </a:cubicBezTo>
                  <a:cubicBezTo>
                    <a:pt x="32640" y="1854044"/>
                    <a:pt x="25964" y="1845142"/>
                    <a:pt x="21513" y="1835251"/>
                  </a:cubicBezTo>
                  <a:cubicBezTo>
                    <a:pt x="17062" y="1825360"/>
                    <a:pt x="13106" y="1813739"/>
                    <a:pt x="9644" y="1800386"/>
                  </a:cubicBezTo>
                  <a:cubicBezTo>
                    <a:pt x="6182" y="1787033"/>
                    <a:pt x="3709" y="1770219"/>
                    <a:pt x="2226" y="1749943"/>
                  </a:cubicBezTo>
                  <a:cubicBezTo>
                    <a:pt x="742" y="1729666"/>
                    <a:pt x="0" y="1705186"/>
                    <a:pt x="0" y="1676503"/>
                  </a:cubicBezTo>
                  <a:cubicBezTo>
                    <a:pt x="0" y="1629027"/>
                    <a:pt x="3957" y="1596139"/>
                    <a:pt x="11869" y="1577841"/>
                  </a:cubicBezTo>
                  <a:cubicBezTo>
                    <a:pt x="19782" y="1559543"/>
                    <a:pt x="31651" y="1550394"/>
                    <a:pt x="47476" y="1550394"/>
                  </a:cubicBezTo>
                  <a:cubicBezTo>
                    <a:pt x="57367" y="1550394"/>
                    <a:pt x="74429" y="1557071"/>
                    <a:pt x="98662" y="1570423"/>
                  </a:cubicBezTo>
                  <a:cubicBezTo>
                    <a:pt x="122894" y="1583776"/>
                    <a:pt x="153803" y="1598118"/>
                    <a:pt x="191389" y="1613449"/>
                  </a:cubicBezTo>
                  <a:cubicBezTo>
                    <a:pt x="228974" y="1628779"/>
                    <a:pt x="272988" y="1643121"/>
                    <a:pt x="323432" y="1656474"/>
                  </a:cubicBezTo>
                  <a:cubicBezTo>
                    <a:pt x="373875" y="1669827"/>
                    <a:pt x="431242" y="1676503"/>
                    <a:pt x="495533" y="1676503"/>
                  </a:cubicBezTo>
                  <a:cubicBezTo>
                    <a:pt x="549933" y="1676503"/>
                    <a:pt x="597903" y="1670074"/>
                    <a:pt x="639445" y="1657216"/>
                  </a:cubicBezTo>
                  <a:cubicBezTo>
                    <a:pt x="680987" y="1644357"/>
                    <a:pt x="716346" y="1626307"/>
                    <a:pt x="745525" y="1603063"/>
                  </a:cubicBezTo>
                  <a:cubicBezTo>
                    <a:pt x="774703" y="1579820"/>
                    <a:pt x="796462" y="1551631"/>
                    <a:pt x="810804" y="1518496"/>
                  </a:cubicBezTo>
                  <a:cubicBezTo>
                    <a:pt x="825146" y="1485362"/>
                    <a:pt x="832317" y="1448518"/>
                    <a:pt x="832317" y="1407966"/>
                  </a:cubicBezTo>
                  <a:cubicBezTo>
                    <a:pt x="832317" y="1363457"/>
                    <a:pt x="823662" y="1323399"/>
                    <a:pt x="806353" y="1287792"/>
                  </a:cubicBezTo>
                  <a:cubicBezTo>
                    <a:pt x="789044" y="1252184"/>
                    <a:pt x="763328" y="1221770"/>
                    <a:pt x="729205" y="1196548"/>
                  </a:cubicBezTo>
                  <a:cubicBezTo>
                    <a:pt x="695081" y="1171327"/>
                    <a:pt x="652056" y="1151792"/>
                    <a:pt x="600129" y="1137945"/>
                  </a:cubicBezTo>
                  <a:cubicBezTo>
                    <a:pt x="548202" y="1124098"/>
                    <a:pt x="487126" y="1117174"/>
                    <a:pt x="416900" y="1117174"/>
                  </a:cubicBezTo>
                  <a:lnTo>
                    <a:pt x="250734" y="1117174"/>
                  </a:lnTo>
                  <a:cubicBezTo>
                    <a:pt x="237876" y="1117174"/>
                    <a:pt x="226996" y="1115443"/>
                    <a:pt x="218094" y="1111981"/>
                  </a:cubicBezTo>
                  <a:cubicBezTo>
                    <a:pt x="209192" y="1108520"/>
                    <a:pt x="201774" y="1101349"/>
                    <a:pt x="195839" y="1090469"/>
                  </a:cubicBezTo>
                  <a:cubicBezTo>
                    <a:pt x="189905" y="1079589"/>
                    <a:pt x="185701" y="1064505"/>
                    <a:pt x="183229" y="1045218"/>
                  </a:cubicBezTo>
                  <a:cubicBezTo>
                    <a:pt x="180756" y="1025931"/>
                    <a:pt x="179519" y="1000957"/>
                    <a:pt x="179519" y="970295"/>
                  </a:cubicBezTo>
                  <a:cubicBezTo>
                    <a:pt x="179519" y="941611"/>
                    <a:pt x="180756" y="918120"/>
                    <a:pt x="183229" y="899822"/>
                  </a:cubicBezTo>
                  <a:cubicBezTo>
                    <a:pt x="185701" y="881524"/>
                    <a:pt x="189658" y="867430"/>
                    <a:pt x="195098" y="857539"/>
                  </a:cubicBezTo>
                  <a:cubicBezTo>
                    <a:pt x="200538" y="847648"/>
                    <a:pt x="207461" y="840724"/>
                    <a:pt x="215868" y="836768"/>
                  </a:cubicBezTo>
                  <a:cubicBezTo>
                    <a:pt x="224276" y="832812"/>
                    <a:pt x="234414" y="830833"/>
                    <a:pt x="246283" y="830833"/>
                  </a:cubicBezTo>
                  <a:lnTo>
                    <a:pt x="413933" y="830833"/>
                  </a:lnTo>
                  <a:cubicBezTo>
                    <a:pt x="471300" y="830833"/>
                    <a:pt x="522238" y="824157"/>
                    <a:pt x="566747" y="810804"/>
                  </a:cubicBezTo>
                  <a:cubicBezTo>
                    <a:pt x="611256" y="797452"/>
                    <a:pt x="648594" y="778412"/>
                    <a:pt x="678761" y="753685"/>
                  </a:cubicBezTo>
                  <a:cubicBezTo>
                    <a:pt x="708928" y="728957"/>
                    <a:pt x="731925" y="699038"/>
                    <a:pt x="747750" y="663925"/>
                  </a:cubicBezTo>
                  <a:cubicBezTo>
                    <a:pt x="763575" y="628812"/>
                    <a:pt x="771488" y="589991"/>
                    <a:pt x="771488" y="547460"/>
                  </a:cubicBezTo>
                  <a:cubicBezTo>
                    <a:pt x="771488" y="514820"/>
                    <a:pt x="766048" y="483911"/>
                    <a:pt x="755168" y="454733"/>
                  </a:cubicBezTo>
                  <a:cubicBezTo>
                    <a:pt x="744288" y="425555"/>
                    <a:pt x="728215" y="400333"/>
                    <a:pt x="706950" y="379068"/>
                  </a:cubicBezTo>
                  <a:cubicBezTo>
                    <a:pt x="685685" y="357803"/>
                    <a:pt x="658238" y="340988"/>
                    <a:pt x="624609" y="328625"/>
                  </a:cubicBezTo>
                  <a:cubicBezTo>
                    <a:pt x="590980" y="316261"/>
                    <a:pt x="551416" y="310079"/>
                    <a:pt x="505918" y="310079"/>
                  </a:cubicBezTo>
                  <a:cubicBezTo>
                    <a:pt x="454486" y="310079"/>
                    <a:pt x="406020" y="317745"/>
                    <a:pt x="360522" y="333075"/>
                  </a:cubicBezTo>
                  <a:cubicBezTo>
                    <a:pt x="315024" y="348406"/>
                    <a:pt x="274225" y="365221"/>
                    <a:pt x="238123" y="383519"/>
                  </a:cubicBezTo>
                  <a:cubicBezTo>
                    <a:pt x="202021" y="401817"/>
                    <a:pt x="171360" y="418879"/>
                    <a:pt x="146138" y="434704"/>
                  </a:cubicBezTo>
                  <a:cubicBezTo>
                    <a:pt x="120916" y="450530"/>
                    <a:pt x="102371" y="458442"/>
                    <a:pt x="90502" y="458442"/>
                  </a:cubicBezTo>
                  <a:cubicBezTo>
                    <a:pt x="82589" y="458442"/>
                    <a:pt x="75665" y="456711"/>
                    <a:pt x="69731" y="453250"/>
                  </a:cubicBezTo>
                  <a:cubicBezTo>
                    <a:pt x="63796" y="449788"/>
                    <a:pt x="58851" y="443111"/>
                    <a:pt x="54895" y="433221"/>
                  </a:cubicBezTo>
                  <a:cubicBezTo>
                    <a:pt x="50938" y="423330"/>
                    <a:pt x="47971" y="408988"/>
                    <a:pt x="45993" y="390195"/>
                  </a:cubicBezTo>
                  <a:cubicBezTo>
                    <a:pt x="44015" y="371403"/>
                    <a:pt x="43026" y="347170"/>
                    <a:pt x="43026" y="317497"/>
                  </a:cubicBezTo>
                  <a:cubicBezTo>
                    <a:pt x="43026" y="292770"/>
                    <a:pt x="43520" y="272247"/>
                    <a:pt x="44509" y="255927"/>
                  </a:cubicBezTo>
                  <a:cubicBezTo>
                    <a:pt x="45498" y="239607"/>
                    <a:pt x="47476" y="226007"/>
                    <a:pt x="50444" y="215127"/>
                  </a:cubicBezTo>
                  <a:cubicBezTo>
                    <a:pt x="53411" y="204247"/>
                    <a:pt x="57120" y="194851"/>
                    <a:pt x="61571" y="186938"/>
                  </a:cubicBezTo>
                  <a:cubicBezTo>
                    <a:pt x="66022" y="179025"/>
                    <a:pt x="73193" y="170371"/>
                    <a:pt x="83084" y="160974"/>
                  </a:cubicBezTo>
                  <a:cubicBezTo>
                    <a:pt x="92974" y="151578"/>
                    <a:pt x="113251" y="137483"/>
                    <a:pt x="143912" y="118691"/>
                  </a:cubicBezTo>
                  <a:cubicBezTo>
                    <a:pt x="174574" y="99898"/>
                    <a:pt x="213148" y="81600"/>
                    <a:pt x="259636" y="63797"/>
                  </a:cubicBezTo>
                  <a:cubicBezTo>
                    <a:pt x="306123" y="45993"/>
                    <a:pt x="359781" y="30910"/>
                    <a:pt x="420609" y="18546"/>
                  </a:cubicBezTo>
                  <a:cubicBezTo>
                    <a:pt x="481438" y="6182"/>
                    <a:pt x="547460" y="0"/>
                    <a:pt x="6186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453668" y="2235289"/>
            <a:ext cx="1766182" cy="512725"/>
            <a:chOff x="909273" y="4971530"/>
            <a:chExt cx="2959044" cy="697676"/>
          </a:xfrm>
        </p:grpSpPr>
        <p:sp>
          <p:nvSpPr>
            <p:cNvPr id="30" name="TextBox 29"/>
            <p:cNvSpPr txBox="1"/>
            <p:nvPr/>
          </p:nvSpPr>
          <p:spPr>
            <a:xfrm>
              <a:off x="909273" y="4971530"/>
              <a:ext cx="1252698" cy="439738"/>
            </a:xfrm>
            <a:prstGeom prst="rect">
              <a:avLst/>
            </a:prstGeom>
            <a:noFill/>
          </p:spPr>
          <p:txBody>
            <a:bodyPr wrap="none" lIns="0" rtlCol="0" anchor="ctr">
              <a:spAutoFit/>
            </a:bodyPr>
            <a:lstStyle/>
            <a:p>
              <a:r>
                <a:rPr lang="id-ID" sz="1500" b="1" dirty="0">
                  <a:solidFill>
                    <a:schemeClr val="accent1"/>
                  </a:solidFill>
                </a:rPr>
                <a:t>PROFILE</a:t>
              </a:r>
              <a:endParaRPr lang="en-US" sz="1500" b="1" dirty="0">
                <a:solidFill>
                  <a:schemeClr val="accent1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09273" y="5299268"/>
              <a:ext cx="2959044" cy="369938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>
                <a:lnSpc>
                  <a:spcPts val="1350"/>
                </a:lnSpc>
              </a:pPr>
              <a:r>
                <a:rPr lang="id-ID" sz="900" dirty="0"/>
                <a:t>Satuan Kerja dan Operator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490699" y="3246948"/>
            <a:ext cx="2565830" cy="829810"/>
            <a:chOff x="916811" y="5434317"/>
            <a:chExt cx="3673714" cy="958273"/>
          </a:xfrm>
        </p:grpSpPr>
        <p:sp>
          <p:nvSpPr>
            <p:cNvPr id="33" name="TextBox 32"/>
            <p:cNvSpPr txBox="1"/>
            <p:nvPr/>
          </p:nvSpPr>
          <p:spPr>
            <a:xfrm>
              <a:off x="916811" y="5434317"/>
              <a:ext cx="3673714" cy="373194"/>
            </a:xfrm>
            <a:prstGeom prst="rect">
              <a:avLst/>
            </a:prstGeom>
            <a:noFill/>
          </p:spPr>
          <p:txBody>
            <a:bodyPr wrap="none" lIns="0" rtlCol="0" anchor="ctr">
              <a:spAutoFit/>
            </a:bodyPr>
            <a:lstStyle/>
            <a:p>
              <a:r>
                <a:rPr lang="id-ID" sz="1500" b="1" dirty="0">
                  <a:solidFill>
                    <a:schemeClr val="accent1"/>
                  </a:solidFill>
                </a:rPr>
                <a:t>STRUKTUR PERBENDAHARAAN</a:t>
              </a:r>
              <a:endParaRPr lang="en-US" sz="1500" b="1" dirty="0">
                <a:solidFill>
                  <a:schemeClr val="accent1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967610" y="5619544"/>
              <a:ext cx="2959045" cy="773046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id-ID" sz="1050" dirty="0"/>
                <a:t>Menginput Data </a:t>
              </a:r>
              <a:r>
                <a:rPr lang="id-ID" sz="1050" dirty="0" smtClean="0"/>
                <a:t>PPK</a:t>
              </a:r>
            </a:p>
            <a:p>
              <a:pPr>
                <a:lnSpc>
                  <a:spcPts val="1500"/>
                </a:lnSpc>
              </a:pPr>
              <a:r>
                <a:rPr lang="id-ID" sz="1050" dirty="0" smtClean="0"/>
                <a:t>* Penugasan </a:t>
              </a:r>
              <a:r>
                <a:rPr lang="it-IT" sz="1050" dirty="0"/>
                <a:t>PPK paling kecil di level “sub. Komponen</a:t>
              </a:r>
              <a:endParaRPr lang="en-US" sz="1050" dirty="0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6297690" y="2006393"/>
            <a:ext cx="1175065" cy="276999"/>
          </a:xfrm>
          <a:prstGeom prst="rect">
            <a:avLst/>
          </a:prstGeom>
          <a:noFill/>
        </p:spPr>
        <p:txBody>
          <a:bodyPr wrap="none" lIns="0" rtlCol="0" anchor="ctr">
            <a:spAutoFit/>
          </a:bodyPr>
          <a:lstStyle/>
          <a:p>
            <a:r>
              <a:rPr lang="id-ID" sz="1200" b="1" dirty="0">
                <a:solidFill>
                  <a:schemeClr val="accent1"/>
                </a:solidFill>
              </a:rPr>
              <a:t>PEMETAAN ITEM</a:t>
            </a:r>
            <a:endParaRPr lang="en-US" sz="1200" b="1" dirty="0">
              <a:solidFill>
                <a:schemeClr val="accent1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1549633" y="4457485"/>
            <a:ext cx="1867494" cy="655264"/>
            <a:chOff x="901362" y="5006732"/>
            <a:chExt cx="2959044" cy="873685"/>
          </a:xfrm>
        </p:grpSpPr>
        <p:sp>
          <p:nvSpPr>
            <p:cNvPr id="39" name="TextBox 38"/>
            <p:cNvSpPr txBox="1"/>
            <p:nvPr/>
          </p:nvSpPr>
          <p:spPr>
            <a:xfrm>
              <a:off x="909273" y="5006732"/>
              <a:ext cx="1910048" cy="369332"/>
            </a:xfrm>
            <a:prstGeom prst="rect">
              <a:avLst/>
            </a:prstGeom>
            <a:noFill/>
          </p:spPr>
          <p:txBody>
            <a:bodyPr wrap="none" lIns="0" rtlCol="0" anchor="ctr">
              <a:spAutoFit/>
            </a:bodyPr>
            <a:lstStyle/>
            <a:p>
              <a:r>
                <a:rPr lang="id-ID" sz="1200" b="1" dirty="0">
                  <a:solidFill>
                    <a:schemeClr val="accent1"/>
                  </a:solidFill>
                </a:rPr>
                <a:t>DISTRIBUSI PAGU</a:t>
              </a:r>
              <a:endParaRPr lang="en-US" sz="1200" b="1" dirty="0">
                <a:solidFill>
                  <a:schemeClr val="accent1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01362" y="5244345"/>
              <a:ext cx="2959044" cy="636072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id-ID" sz="1050" dirty="0"/>
                <a:t>MendistriAbusikan Item RKA-KL ke PPK </a:t>
              </a:r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297690" y="3483423"/>
            <a:ext cx="1512168" cy="423565"/>
            <a:chOff x="1086437" y="5239295"/>
            <a:chExt cx="2959044" cy="736727"/>
          </a:xfrm>
        </p:grpSpPr>
        <p:sp>
          <p:nvSpPr>
            <p:cNvPr id="42" name="TextBox 41"/>
            <p:cNvSpPr txBox="1"/>
            <p:nvPr/>
          </p:nvSpPr>
          <p:spPr>
            <a:xfrm>
              <a:off x="1098785" y="5239295"/>
              <a:ext cx="2116080" cy="441648"/>
            </a:xfrm>
            <a:prstGeom prst="rect">
              <a:avLst/>
            </a:prstGeom>
            <a:noFill/>
          </p:spPr>
          <p:txBody>
            <a:bodyPr wrap="none" lIns="0" rtlCol="0" anchor="ctr">
              <a:spAutoFit/>
            </a:bodyPr>
            <a:lstStyle/>
            <a:p>
              <a:r>
                <a:rPr lang="id-ID" sz="1050" b="1" dirty="0">
                  <a:solidFill>
                    <a:schemeClr val="accent1"/>
                  </a:solidFill>
                </a:rPr>
                <a:t>REFERENSI PAKET</a:t>
              </a:r>
              <a:endParaRPr lang="en-US" sz="1050" b="1" dirty="0">
                <a:solidFill>
                  <a:schemeClr val="accent1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86437" y="5503147"/>
              <a:ext cx="2959044" cy="472875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>
                <a:lnSpc>
                  <a:spcPts val="1350"/>
                </a:lnSpc>
              </a:pPr>
              <a:r>
                <a:rPr lang="id-ID" sz="825" dirty="0"/>
                <a:t>Nilai efektif dan efisien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7" name="Group 46"/>
          <p:cNvGrpSpPr>
            <a:grpSpLocks noChangeAspect="1"/>
          </p:cNvGrpSpPr>
          <p:nvPr/>
        </p:nvGrpSpPr>
        <p:grpSpPr>
          <a:xfrm>
            <a:off x="5243150" y="2129100"/>
            <a:ext cx="739761" cy="739761"/>
            <a:chOff x="1382807" y="174388"/>
            <a:chExt cx="3025588" cy="3025588"/>
          </a:xfrm>
        </p:grpSpPr>
        <p:sp>
          <p:nvSpPr>
            <p:cNvPr id="48" name="Rectangle 47"/>
            <p:cNvSpPr/>
            <p:nvPr/>
          </p:nvSpPr>
          <p:spPr>
            <a:xfrm>
              <a:off x="1382807" y="174388"/>
              <a:ext cx="3025588" cy="3025588"/>
            </a:xfrm>
            <a:prstGeom prst="rect">
              <a:avLst/>
            </a:prstGeom>
            <a:solidFill>
              <a:srgbClr val="6E55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171931" y="775732"/>
              <a:ext cx="1424285" cy="1937622"/>
            </a:xfrm>
            <a:custGeom>
              <a:avLst/>
              <a:gdLst/>
              <a:ahLst/>
              <a:cxnLst/>
              <a:rect l="l" t="t" r="r" b="b"/>
              <a:pathLst>
                <a:path w="1424285" h="1937622">
                  <a:moveTo>
                    <a:pt x="919851" y="0"/>
                  </a:moveTo>
                  <a:cubicBezTo>
                    <a:pt x="970295" y="0"/>
                    <a:pt x="1013320" y="1236"/>
                    <a:pt x="1048927" y="3709"/>
                  </a:cubicBezTo>
                  <a:cubicBezTo>
                    <a:pt x="1084534" y="6182"/>
                    <a:pt x="1112970" y="10138"/>
                    <a:pt x="1134236" y="15578"/>
                  </a:cubicBezTo>
                  <a:cubicBezTo>
                    <a:pt x="1155501" y="21018"/>
                    <a:pt x="1171079" y="27694"/>
                    <a:pt x="1180970" y="35607"/>
                  </a:cubicBezTo>
                  <a:cubicBezTo>
                    <a:pt x="1190861" y="43520"/>
                    <a:pt x="1195806" y="52916"/>
                    <a:pt x="1195806" y="63796"/>
                  </a:cubicBezTo>
                  <a:lnTo>
                    <a:pt x="1195806" y="1219544"/>
                  </a:lnTo>
                  <a:lnTo>
                    <a:pt x="1366424" y="1219544"/>
                  </a:lnTo>
                  <a:cubicBezTo>
                    <a:pt x="1382249" y="1219544"/>
                    <a:pt x="1395849" y="1231661"/>
                    <a:pt x="1407224" y="1255893"/>
                  </a:cubicBezTo>
                  <a:cubicBezTo>
                    <a:pt x="1418598" y="1280126"/>
                    <a:pt x="1424285" y="1320431"/>
                    <a:pt x="1424285" y="1376809"/>
                  </a:cubicBezTo>
                  <a:cubicBezTo>
                    <a:pt x="1424285" y="1427253"/>
                    <a:pt x="1419093" y="1465580"/>
                    <a:pt x="1408707" y="1491791"/>
                  </a:cubicBezTo>
                  <a:cubicBezTo>
                    <a:pt x="1398322" y="1518001"/>
                    <a:pt x="1384227" y="1531107"/>
                    <a:pt x="1366424" y="1531107"/>
                  </a:cubicBezTo>
                  <a:lnTo>
                    <a:pt x="1195806" y="1531107"/>
                  </a:lnTo>
                  <a:lnTo>
                    <a:pt x="1195806" y="1878276"/>
                  </a:lnTo>
                  <a:cubicBezTo>
                    <a:pt x="1195806" y="1888167"/>
                    <a:pt x="1192839" y="1896822"/>
                    <a:pt x="1186905" y="1904240"/>
                  </a:cubicBezTo>
                  <a:cubicBezTo>
                    <a:pt x="1180970" y="1911658"/>
                    <a:pt x="1170585" y="1917840"/>
                    <a:pt x="1155748" y="1922785"/>
                  </a:cubicBezTo>
                  <a:cubicBezTo>
                    <a:pt x="1140912" y="1927731"/>
                    <a:pt x="1121625" y="1931440"/>
                    <a:pt x="1097887" y="1933912"/>
                  </a:cubicBezTo>
                  <a:cubicBezTo>
                    <a:pt x="1074149" y="1936385"/>
                    <a:pt x="1043487" y="1937622"/>
                    <a:pt x="1005902" y="1937622"/>
                  </a:cubicBezTo>
                  <a:cubicBezTo>
                    <a:pt x="970295" y="1937622"/>
                    <a:pt x="940375" y="1936385"/>
                    <a:pt x="916142" y="1933912"/>
                  </a:cubicBezTo>
                  <a:cubicBezTo>
                    <a:pt x="891910" y="1931440"/>
                    <a:pt x="872622" y="1927731"/>
                    <a:pt x="858281" y="1922785"/>
                  </a:cubicBezTo>
                  <a:cubicBezTo>
                    <a:pt x="843939" y="1917840"/>
                    <a:pt x="834048" y="1911658"/>
                    <a:pt x="828608" y="1904240"/>
                  </a:cubicBezTo>
                  <a:cubicBezTo>
                    <a:pt x="823168" y="1896822"/>
                    <a:pt x="820448" y="1888167"/>
                    <a:pt x="820448" y="1878276"/>
                  </a:cubicBezTo>
                  <a:lnTo>
                    <a:pt x="820448" y="1531107"/>
                  </a:lnTo>
                  <a:lnTo>
                    <a:pt x="86051" y="1531107"/>
                  </a:lnTo>
                  <a:cubicBezTo>
                    <a:pt x="72204" y="1531107"/>
                    <a:pt x="59840" y="1529376"/>
                    <a:pt x="48960" y="1525914"/>
                  </a:cubicBezTo>
                  <a:cubicBezTo>
                    <a:pt x="38080" y="1522452"/>
                    <a:pt x="28931" y="1514540"/>
                    <a:pt x="21513" y="1502176"/>
                  </a:cubicBezTo>
                  <a:cubicBezTo>
                    <a:pt x="14095" y="1489812"/>
                    <a:pt x="8655" y="1472009"/>
                    <a:pt x="5193" y="1448765"/>
                  </a:cubicBezTo>
                  <a:cubicBezTo>
                    <a:pt x="1731" y="1425522"/>
                    <a:pt x="0" y="1394613"/>
                    <a:pt x="0" y="1356038"/>
                  </a:cubicBezTo>
                  <a:cubicBezTo>
                    <a:pt x="0" y="1324387"/>
                    <a:pt x="742" y="1296940"/>
                    <a:pt x="2226" y="1273697"/>
                  </a:cubicBezTo>
                  <a:cubicBezTo>
                    <a:pt x="3709" y="1250453"/>
                    <a:pt x="6182" y="1229435"/>
                    <a:pt x="9644" y="1210642"/>
                  </a:cubicBezTo>
                  <a:cubicBezTo>
                    <a:pt x="13106" y="1191850"/>
                    <a:pt x="18051" y="1174046"/>
                    <a:pt x="24480" y="1157232"/>
                  </a:cubicBezTo>
                  <a:cubicBezTo>
                    <a:pt x="30909" y="1140417"/>
                    <a:pt x="39069" y="1122614"/>
                    <a:pt x="48960" y="1103821"/>
                  </a:cubicBezTo>
                  <a:lnTo>
                    <a:pt x="645380" y="51927"/>
                  </a:lnTo>
                  <a:cubicBezTo>
                    <a:pt x="650325" y="43025"/>
                    <a:pt x="658732" y="35360"/>
                    <a:pt x="670601" y="28931"/>
                  </a:cubicBezTo>
                  <a:cubicBezTo>
                    <a:pt x="682470" y="22502"/>
                    <a:pt x="699038" y="17062"/>
                    <a:pt x="720303" y="12611"/>
                  </a:cubicBezTo>
                  <a:cubicBezTo>
                    <a:pt x="741568" y="8160"/>
                    <a:pt x="768521" y="4946"/>
                    <a:pt x="801161" y="2967"/>
                  </a:cubicBezTo>
                  <a:cubicBezTo>
                    <a:pt x="833801" y="989"/>
                    <a:pt x="873364" y="0"/>
                    <a:pt x="919851" y="0"/>
                  </a:cubicBezTo>
                  <a:close/>
                  <a:moveTo>
                    <a:pt x="817481" y="336784"/>
                  </a:moveTo>
                  <a:lnTo>
                    <a:pt x="311563" y="1219544"/>
                  </a:lnTo>
                  <a:lnTo>
                    <a:pt x="820448" y="1219544"/>
                  </a:lnTo>
                  <a:lnTo>
                    <a:pt x="820448" y="336784"/>
                  </a:lnTo>
                  <a:lnTo>
                    <a:pt x="817481" y="3367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22756" y="818764"/>
              <a:ext cx="2185638" cy="2381212"/>
            </a:xfrm>
            <a:custGeom>
              <a:avLst/>
              <a:gdLst>
                <a:gd name="connsiteX0" fmla="*/ 766655 w 2185638"/>
                <a:gd name="connsiteY0" fmla="*/ 293752 h 2381212"/>
                <a:gd name="connsiteX1" fmla="*/ 769622 w 2185638"/>
                <a:gd name="connsiteY1" fmla="*/ 293752 h 2381212"/>
                <a:gd name="connsiteX2" fmla="*/ 769622 w 2185638"/>
                <a:gd name="connsiteY2" fmla="*/ 1176512 h 2381212"/>
                <a:gd name="connsiteX3" fmla="*/ 260737 w 2185638"/>
                <a:gd name="connsiteY3" fmla="*/ 1176512 h 2381212"/>
                <a:gd name="connsiteX4" fmla="*/ 1134051 w 2185638"/>
                <a:gd name="connsiteY4" fmla="*/ 0 h 2381212"/>
                <a:gd name="connsiteX5" fmla="*/ 2185638 w 2185638"/>
                <a:gd name="connsiteY5" fmla="*/ 912217 h 2381212"/>
                <a:gd name="connsiteX6" fmla="*/ 2185638 w 2185638"/>
                <a:gd name="connsiteY6" fmla="*/ 2381212 h 2381212"/>
                <a:gd name="connsiteX7" fmla="*/ 1035278 w 2185638"/>
                <a:gd name="connsiteY7" fmla="*/ 2381212 h 2381212"/>
                <a:gd name="connsiteX8" fmla="*/ 0 w 2185638"/>
                <a:gd name="connsiteY8" fmla="*/ 1483143 h 2381212"/>
                <a:gd name="connsiteX9" fmla="*/ 35224 w 2185638"/>
                <a:gd name="connsiteY9" fmla="*/ 1488075 h 2381212"/>
                <a:gd name="connsiteX10" fmla="*/ 769621 w 2185638"/>
                <a:gd name="connsiteY10" fmla="*/ 1488075 h 2381212"/>
                <a:gd name="connsiteX11" fmla="*/ 769621 w 2185638"/>
                <a:gd name="connsiteY11" fmla="*/ 1835244 h 2381212"/>
                <a:gd name="connsiteX12" fmla="*/ 777781 w 2185638"/>
                <a:gd name="connsiteY12" fmla="*/ 1861208 h 2381212"/>
                <a:gd name="connsiteX13" fmla="*/ 807454 w 2185638"/>
                <a:gd name="connsiteY13" fmla="*/ 1879753 h 2381212"/>
                <a:gd name="connsiteX14" fmla="*/ 865315 w 2185638"/>
                <a:gd name="connsiteY14" fmla="*/ 1890880 h 2381212"/>
                <a:gd name="connsiteX15" fmla="*/ 955075 w 2185638"/>
                <a:gd name="connsiteY15" fmla="*/ 1894590 h 2381212"/>
                <a:gd name="connsiteX16" fmla="*/ 1047060 w 2185638"/>
                <a:gd name="connsiteY16" fmla="*/ 1890880 h 2381212"/>
                <a:gd name="connsiteX17" fmla="*/ 1104921 w 2185638"/>
                <a:gd name="connsiteY17" fmla="*/ 1879753 h 2381212"/>
                <a:gd name="connsiteX18" fmla="*/ 1136078 w 2185638"/>
                <a:gd name="connsiteY18" fmla="*/ 1861208 h 2381212"/>
                <a:gd name="connsiteX19" fmla="*/ 1144979 w 2185638"/>
                <a:gd name="connsiteY19" fmla="*/ 1835244 h 2381212"/>
                <a:gd name="connsiteX20" fmla="*/ 1144979 w 2185638"/>
                <a:gd name="connsiteY20" fmla="*/ 1488075 h 2381212"/>
                <a:gd name="connsiteX21" fmla="*/ 1315597 w 2185638"/>
                <a:gd name="connsiteY21" fmla="*/ 1488075 h 2381212"/>
                <a:gd name="connsiteX22" fmla="*/ 1357880 w 2185638"/>
                <a:gd name="connsiteY22" fmla="*/ 1448759 h 2381212"/>
                <a:gd name="connsiteX23" fmla="*/ 1373458 w 2185638"/>
                <a:gd name="connsiteY23" fmla="*/ 1333777 h 2381212"/>
                <a:gd name="connsiteX24" fmla="*/ 1356397 w 2185638"/>
                <a:gd name="connsiteY24" fmla="*/ 1212861 h 2381212"/>
                <a:gd name="connsiteX25" fmla="*/ 1315597 w 2185638"/>
                <a:gd name="connsiteY25" fmla="*/ 1176512 h 2381212"/>
                <a:gd name="connsiteX26" fmla="*/ 1144979 w 2185638"/>
                <a:gd name="connsiteY26" fmla="*/ 1176512 h 2381212"/>
                <a:gd name="connsiteX27" fmla="*/ 1144979 w 2185638"/>
                <a:gd name="connsiteY27" fmla="*/ 20764 h 2381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85638" h="2381212">
                  <a:moveTo>
                    <a:pt x="766655" y="293752"/>
                  </a:moveTo>
                  <a:lnTo>
                    <a:pt x="769622" y="293752"/>
                  </a:lnTo>
                  <a:lnTo>
                    <a:pt x="769622" y="1176512"/>
                  </a:lnTo>
                  <a:lnTo>
                    <a:pt x="260737" y="1176512"/>
                  </a:lnTo>
                  <a:close/>
                  <a:moveTo>
                    <a:pt x="1134051" y="0"/>
                  </a:moveTo>
                  <a:lnTo>
                    <a:pt x="2185638" y="912217"/>
                  </a:lnTo>
                  <a:lnTo>
                    <a:pt x="2185638" y="2381212"/>
                  </a:lnTo>
                  <a:lnTo>
                    <a:pt x="1035278" y="2381212"/>
                  </a:lnTo>
                  <a:lnTo>
                    <a:pt x="0" y="1483143"/>
                  </a:lnTo>
                  <a:lnTo>
                    <a:pt x="35224" y="1488075"/>
                  </a:lnTo>
                  <a:lnTo>
                    <a:pt x="769621" y="1488075"/>
                  </a:lnTo>
                  <a:lnTo>
                    <a:pt x="769621" y="1835244"/>
                  </a:lnTo>
                  <a:cubicBezTo>
                    <a:pt x="769621" y="1845135"/>
                    <a:pt x="772341" y="1853790"/>
                    <a:pt x="777781" y="1861208"/>
                  </a:cubicBezTo>
                  <a:cubicBezTo>
                    <a:pt x="783221" y="1868626"/>
                    <a:pt x="793112" y="1874808"/>
                    <a:pt x="807454" y="1879753"/>
                  </a:cubicBezTo>
                  <a:cubicBezTo>
                    <a:pt x="821795" y="1884699"/>
                    <a:pt x="841083" y="1888408"/>
                    <a:pt x="865315" y="1890880"/>
                  </a:cubicBezTo>
                  <a:cubicBezTo>
                    <a:pt x="889548" y="1893353"/>
                    <a:pt x="919468" y="1894590"/>
                    <a:pt x="955075" y="1894590"/>
                  </a:cubicBezTo>
                  <a:cubicBezTo>
                    <a:pt x="992660" y="1894590"/>
                    <a:pt x="1023322" y="1893353"/>
                    <a:pt x="1047060" y="1890880"/>
                  </a:cubicBezTo>
                  <a:cubicBezTo>
                    <a:pt x="1070798" y="1888408"/>
                    <a:pt x="1090085" y="1884699"/>
                    <a:pt x="1104921" y="1879753"/>
                  </a:cubicBezTo>
                  <a:cubicBezTo>
                    <a:pt x="1119758" y="1874808"/>
                    <a:pt x="1130143" y="1868626"/>
                    <a:pt x="1136078" y="1861208"/>
                  </a:cubicBezTo>
                  <a:cubicBezTo>
                    <a:pt x="1142012" y="1853790"/>
                    <a:pt x="1144979" y="1845135"/>
                    <a:pt x="1144979" y="1835244"/>
                  </a:cubicBezTo>
                  <a:lnTo>
                    <a:pt x="1144979" y="1488075"/>
                  </a:lnTo>
                  <a:lnTo>
                    <a:pt x="1315597" y="1488075"/>
                  </a:lnTo>
                  <a:cubicBezTo>
                    <a:pt x="1333400" y="1488075"/>
                    <a:pt x="1347495" y="1474969"/>
                    <a:pt x="1357880" y="1448759"/>
                  </a:cubicBezTo>
                  <a:cubicBezTo>
                    <a:pt x="1368266" y="1422548"/>
                    <a:pt x="1373458" y="1384221"/>
                    <a:pt x="1373458" y="1333777"/>
                  </a:cubicBezTo>
                  <a:cubicBezTo>
                    <a:pt x="1373458" y="1277399"/>
                    <a:pt x="1367771" y="1237094"/>
                    <a:pt x="1356397" y="1212861"/>
                  </a:cubicBezTo>
                  <a:cubicBezTo>
                    <a:pt x="1345022" y="1188629"/>
                    <a:pt x="1331422" y="1176512"/>
                    <a:pt x="1315597" y="1176512"/>
                  </a:cubicBezTo>
                  <a:lnTo>
                    <a:pt x="1144979" y="1176512"/>
                  </a:lnTo>
                  <a:lnTo>
                    <a:pt x="1144979" y="2076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</p:grpSp>
      <p:grpSp>
        <p:nvGrpSpPr>
          <p:cNvPr id="59" name="Group 58"/>
          <p:cNvGrpSpPr>
            <a:grpSpLocks noChangeAspect="1"/>
          </p:cNvGrpSpPr>
          <p:nvPr/>
        </p:nvGrpSpPr>
        <p:grpSpPr>
          <a:xfrm>
            <a:off x="5243150" y="3336997"/>
            <a:ext cx="739761" cy="739761"/>
            <a:chOff x="1382806" y="3668806"/>
            <a:chExt cx="3025589" cy="3025589"/>
          </a:xfrm>
        </p:grpSpPr>
        <p:sp>
          <p:nvSpPr>
            <p:cNvPr id="60" name="Rectangle 59"/>
            <p:cNvSpPr/>
            <p:nvPr/>
          </p:nvSpPr>
          <p:spPr>
            <a:xfrm>
              <a:off x="1382806" y="3668806"/>
              <a:ext cx="3025588" cy="3025588"/>
            </a:xfrm>
            <a:prstGeom prst="rect">
              <a:avLst/>
            </a:prstGeom>
            <a:solidFill>
              <a:srgbClr val="9BBB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260945" y="4279053"/>
              <a:ext cx="1258119" cy="1953941"/>
            </a:xfrm>
            <a:custGeom>
              <a:avLst/>
              <a:gdLst/>
              <a:ahLst/>
              <a:cxnLst/>
              <a:rect l="l" t="t" r="r" b="b"/>
              <a:pathLst>
                <a:path w="1258119" h="1953941">
                  <a:moveTo>
                    <a:pt x="172101" y="0"/>
                  </a:moveTo>
                  <a:lnTo>
                    <a:pt x="1081567" y="0"/>
                  </a:lnTo>
                  <a:cubicBezTo>
                    <a:pt x="1090468" y="0"/>
                    <a:pt x="1098876" y="2967"/>
                    <a:pt x="1106788" y="8902"/>
                  </a:cubicBezTo>
                  <a:cubicBezTo>
                    <a:pt x="1114701" y="14836"/>
                    <a:pt x="1121377" y="24233"/>
                    <a:pt x="1126817" y="37091"/>
                  </a:cubicBezTo>
                  <a:cubicBezTo>
                    <a:pt x="1132257" y="49949"/>
                    <a:pt x="1136214" y="67011"/>
                    <a:pt x="1138686" y="88276"/>
                  </a:cubicBezTo>
                  <a:cubicBezTo>
                    <a:pt x="1141159" y="109541"/>
                    <a:pt x="1142396" y="135010"/>
                    <a:pt x="1142396" y="164683"/>
                  </a:cubicBezTo>
                  <a:cubicBezTo>
                    <a:pt x="1142396" y="224028"/>
                    <a:pt x="1137203" y="267053"/>
                    <a:pt x="1126817" y="293759"/>
                  </a:cubicBezTo>
                  <a:cubicBezTo>
                    <a:pt x="1116432" y="320464"/>
                    <a:pt x="1101348" y="333817"/>
                    <a:pt x="1081567" y="333817"/>
                  </a:cubicBezTo>
                  <a:lnTo>
                    <a:pt x="399097" y="333817"/>
                  </a:lnTo>
                  <a:lnTo>
                    <a:pt x="399097" y="744782"/>
                  </a:lnTo>
                  <a:cubicBezTo>
                    <a:pt x="433715" y="740826"/>
                    <a:pt x="468086" y="738353"/>
                    <a:pt x="502209" y="737364"/>
                  </a:cubicBezTo>
                  <a:cubicBezTo>
                    <a:pt x="536333" y="736375"/>
                    <a:pt x="572187" y="735881"/>
                    <a:pt x="609772" y="735881"/>
                  </a:cubicBezTo>
                  <a:cubicBezTo>
                    <a:pt x="713626" y="735881"/>
                    <a:pt x="805859" y="747997"/>
                    <a:pt x="886469" y="772230"/>
                  </a:cubicBezTo>
                  <a:cubicBezTo>
                    <a:pt x="967080" y="796462"/>
                    <a:pt x="1034832" y="832069"/>
                    <a:pt x="1089727" y="879051"/>
                  </a:cubicBezTo>
                  <a:cubicBezTo>
                    <a:pt x="1144621" y="926033"/>
                    <a:pt x="1186410" y="984389"/>
                    <a:pt x="1215093" y="1054119"/>
                  </a:cubicBezTo>
                  <a:cubicBezTo>
                    <a:pt x="1243777" y="1123850"/>
                    <a:pt x="1258119" y="1204708"/>
                    <a:pt x="1258119" y="1296693"/>
                  </a:cubicBezTo>
                  <a:cubicBezTo>
                    <a:pt x="1258119" y="1400547"/>
                    <a:pt x="1240068" y="1493274"/>
                    <a:pt x="1203966" y="1574874"/>
                  </a:cubicBezTo>
                  <a:cubicBezTo>
                    <a:pt x="1167865" y="1656473"/>
                    <a:pt x="1116926" y="1725215"/>
                    <a:pt x="1051152" y="1781098"/>
                  </a:cubicBezTo>
                  <a:cubicBezTo>
                    <a:pt x="985378" y="1836982"/>
                    <a:pt x="906251" y="1879760"/>
                    <a:pt x="813771" y="1909432"/>
                  </a:cubicBezTo>
                  <a:cubicBezTo>
                    <a:pt x="721292" y="1939105"/>
                    <a:pt x="618674" y="1953941"/>
                    <a:pt x="505918" y="1953941"/>
                  </a:cubicBezTo>
                  <a:cubicBezTo>
                    <a:pt x="446573" y="1953941"/>
                    <a:pt x="390195" y="1950232"/>
                    <a:pt x="336784" y="1942814"/>
                  </a:cubicBezTo>
                  <a:cubicBezTo>
                    <a:pt x="283374" y="1935396"/>
                    <a:pt x="235403" y="1925999"/>
                    <a:pt x="192872" y="1914625"/>
                  </a:cubicBezTo>
                  <a:cubicBezTo>
                    <a:pt x="150341" y="1903250"/>
                    <a:pt x="115476" y="1891876"/>
                    <a:pt x="88276" y="1880502"/>
                  </a:cubicBezTo>
                  <a:cubicBezTo>
                    <a:pt x="61076" y="1869127"/>
                    <a:pt x="43273" y="1859731"/>
                    <a:pt x="34865" y="1852313"/>
                  </a:cubicBezTo>
                  <a:cubicBezTo>
                    <a:pt x="26458" y="1844894"/>
                    <a:pt x="20276" y="1836734"/>
                    <a:pt x="16320" y="1827833"/>
                  </a:cubicBezTo>
                  <a:cubicBezTo>
                    <a:pt x="12364" y="1818931"/>
                    <a:pt x="9149" y="1808298"/>
                    <a:pt x="6677" y="1795935"/>
                  </a:cubicBezTo>
                  <a:cubicBezTo>
                    <a:pt x="4204" y="1783571"/>
                    <a:pt x="2473" y="1767993"/>
                    <a:pt x="1484" y="1749200"/>
                  </a:cubicBezTo>
                  <a:cubicBezTo>
                    <a:pt x="495" y="1730408"/>
                    <a:pt x="0" y="1708153"/>
                    <a:pt x="0" y="1682437"/>
                  </a:cubicBezTo>
                  <a:cubicBezTo>
                    <a:pt x="0" y="1654742"/>
                    <a:pt x="989" y="1631252"/>
                    <a:pt x="2967" y="1611964"/>
                  </a:cubicBezTo>
                  <a:cubicBezTo>
                    <a:pt x="4946" y="1592677"/>
                    <a:pt x="8160" y="1577099"/>
                    <a:pt x="12611" y="1565230"/>
                  </a:cubicBezTo>
                  <a:cubicBezTo>
                    <a:pt x="17062" y="1553361"/>
                    <a:pt x="22255" y="1544954"/>
                    <a:pt x="28189" y="1540008"/>
                  </a:cubicBezTo>
                  <a:cubicBezTo>
                    <a:pt x="34124" y="1535063"/>
                    <a:pt x="41047" y="1532590"/>
                    <a:pt x="48960" y="1532590"/>
                  </a:cubicBezTo>
                  <a:cubicBezTo>
                    <a:pt x="58851" y="1532590"/>
                    <a:pt x="73934" y="1538277"/>
                    <a:pt x="94211" y="1549652"/>
                  </a:cubicBezTo>
                  <a:cubicBezTo>
                    <a:pt x="114487" y="1561026"/>
                    <a:pt x="141192" y="1573637"/>
                    <a:pt x="174327" y="1587485"/>
                  </a:cubicBezTo>
                  <a:cubicBezTo>
                    <a:pt x="207461" y="1601332"/>
                    <a:pt x="247766" y="1613943"/>
                    <a:pt x="295243" y="1625317"/>
                  </a:cubicBezTo>
                  <a:cubicBezTo>
                    <a:pt x="342719" y="1636691"/>
                    <a:pt x="399591" y="1642379"/>
                    <a:pt x="465860" y="1642379"/>
                  </a:cubicBezTo>
                  <a:cubicBezTo>
                    <a:pt x="523227" y="1642379"/>
                    <a:pt x="575402" y="1636444"/>
                    <a:pt x="622383" y="1624575"/>
                  </a:cubicBezTo>
                  <a:cubicBezTo>
                    <a:pt x="669365" y="1612706"/>
                    <a:pt x="709176" y="1593666"/>
                    <a:pt x="741815" y="1567456"/>
                  </a:cubicBezTo>
                  <a:cubicBezTo>
                    <a:pt x="774455" y="1541245"/>
                    <a:pt x="799677" y="1508357"/>
                    <a:pt x="817481" y="1468794"/>
                  </a:cubicBezTo>
                  <a:cubicBezTo>
                    <a:pt x="835284" y="1429231"/>
                    <a:pt x="844186" y="1381754"/>
                    <a:pt x="844186" y="1326365"/>
                  </a:cubicBezTo>
                  <a:cubicBezTo>
                    <a:pt x="844186" y="1278889"/>
                    <a:pt x="836768" y="1236606"/>
                    <a:pt x="821931" y="1199515"/>
                  </a:cubicBezTo>
                  <a:cubicBezTo>
                    <a:pt x="807095" y="1162424"/>
                    <a:pt x="783852" y="1131021"/>
                    <a:pt x="752201" y="1105305"/>
                  </a:cubicBezTo>
                  <a:cubicBezTo>
                    <a:pt x="720550" y="1079588"/>
                    <a:pt x="679503" y="1060301"/>
                    <a:pt x="629059" y="1047443"/>
                  </a:cubicBezTo>
                  <a:cubicBezTo>
                    <a:pt x="578616" y="1034585"/>
                    <a:pt x="517293" y="1028156"/>
                    <a:pt x="445089" y="1028156"/>
                  </a:cubicBezTo>
                  <a:cubicBezTo>
                    <a:pt x="387722" y="1028156"/>
                    <a:pt x="335548" y="1031123"/>
                    <a:pt x="288566" y="1037058"/>
                  </a:cubicBezTo>
                  <a:cubicBezTo>
                    <a:pt x="241585" y="1042992"/>
                    <a:pt x="197323" y="1045959"/>
                    <a:pt x="155781" y="1045959"/>
                  </a:cubicBezTo>
                  <a:cubicBezTo>
                    <a:pt x="127098" y="1045959"/>
                    <a:pt x="106574" y="1038789"/>
                    <a:pt x="94211" y="1024447"/>
                  </a:cubicBezTo>
                  <a:cubicBezTo>
                    <a:pt x="81847" y="1010105"/>
                    <a:pt x="75665" y="983647"/>
                    <a:pt x="75665" y="945073"/>
                  </a:cubicBezTo>
                  <a:lnTo>
                    <a:pt x="75665" y="111272"/>
                  </a:lnTo>
                  <a:cubicBezTo>
                    <a:pt x="75665" y="71709"/>
                    <a:pt x="83331" y="43272"/>
                    <a:pt x="98662" y="25964"/>
                  </a:cubicBezTo>
                  <a:cubicBezTo>
                    <a:pt x="113992" y="8655"/>
                    <a:pt x="138472" y="0"/>
                    <a:pt x="1721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325672" y="4294612"/>
              <a:ext cx="2082723" cy="2399783"/>
            </a:xfrm>
            <a:custGeom>
              <a:avLst/>
              <a:gdLst>
                <a:gd name="connsiteX0" fmla="*/ 380362 w 2082723"/>
                <a:gd name="connsiteY0" fmla="*/ 1012596 h 2399783"/>
                <a:gd name="connsiteX1" fmla="*/ 564332 w 2082723"/>
                <a:gd name="connsiteY1" fmla="*/ 1031883 h 2399783"/>
                <a:gd name="connsiteX2" fmla="*/ 687474 w 2082723"/>
                <a:gd name="connsiteY2" fmla="*/ 1089745 h 2399783"/>
                <a:gd name="connsiteX3" fmla="*/ 757204 w 2082723"/>
                <a:gd name="connsiteY3" fmla="*/ 1183955 h 2399783"/>
                <a:gd name="connsiteX4" fmla="*/ 779459 w 2082723"/>
                <a:gd name="connsiteY4" fmla="*/ 1310805 h 2399783"/>
                <a:gd name="connsiteX5" fmla="*/ 752754 w 2082723"/>
                <a:gd name="connsiteY5" fmla="*/ 1453234 h 2399783"/>
                <a:gd name="connsiteX6" fmla="*/ 677088 w 2082723"/>
                <a:gd name="connsiteY6" fmla="*/ 1551896 h 2399783"/>
                <a:gd name="connsiteX7" fmla="*/ 666374 w 2082723"/>
                <a:gd name="connsiteY7" fmla="*/ 1558588 h 2399783"/>
                <a:gd name="connsiteX8" fmla="*/ 42518 w 2082723"/>
                <a:gd name="connsiteY8" fmla="*/ 1017413 h 2399783"/>
                <a:gd name="connsiteX9" fmla="*/ 54149 w 2082723"/>
                <a:gd name="connsiteY9" fmla="*/ 1025021 h 2399783"/>
                <a:gd name="connsiteX10" fmla="*/ 91054 w 2082723"/>
                <a:gd name="connsiteY10" fmla="*/ 1030399 h 2399783"/>
                <a:gd name="connsiteX11" fmla="*/ 223839 w 2082723"/>
                <a:gd name="connsiteY11" fmla="*/ 1021498 h 2399783"/>
                <a:gd name="connsiteX12" fmla="*/ 380362 w 2082723"/>
                <a:gd name="connsiteY12" fmla="*/ 1012596 h 2399783"/>
                <a:gd name="connsiteX13" fmla="*/ 1046791 w 2082723"/>
                <a:gd name="connsiteY13" fmla="*/ 0 h 2399783"/>
                <a:gd name="connsiteX14" fmla="*/ 2082723 w 2082723"/>
                <a:gd name="connsiteY14" fmla="*/ 898637 h 2399783"/>
                <a:gd name="connsiteX15" fmla="*/ 2082723 w 2082723"/>
                <a:gd name="connsiteY15" fmla="*/ 2399783 h 2399783"/>
                <a:gd name="connsiteX16" fmla="*/ 629084 w 2082723"/>
                <a:gd name="connsiteY16" fmla="*/ 2399783 h 2399783"/>
                <a:gd name="connsiteX17" fmla="*/ 0 w 2082723"/>
                <a:gd name="connsiteY17" fmla="*/ 1854074 h 2399783"/>
                <a:gd name="connsiteX18" fmla="*/ 23549 w 2082723"/>
                <a:gd name="connsiteY18" fmla="*/ 1864943 h 2399783"/>
                <a:gd name="connsiteX19" fmla="*/ 128145 w 2082723"/>
                <a:gd name="connsiteY19" fmla="*/ 1899066 h 2399783"/>
                <a:gd name="connsiteX20" fmla="*/ 272057 w 2082723"/>
                <a:gd name="connsiteY20" fmla="*/ 1927255 h 2399783"/>
                <a:gd name="connsiteX21" fmla="*/ 441191 w 2082723"/>
                <a:gd name="connsiteY21" fmla="*/ 1938382 h 2399783"/>
                <a:gd name="connsiteX22" fmla="*/ 749044 w 2082723"/>
                <a:gd name="connsiteY22" fmla="*/ 1893873 h 2399783"/>
                <a:gd name="connsiteX23" fmla="*/ 986425 w 2082723"/>
                <a:gd name="connsiteY23" fmla="*/ 1765539 h 2399783"/>
                <a:gd name="connsiteX24" fmla="*/ 1139239 w 2082723"/>
                <a:gd name="connsiteY24" fmla="*/ 1559315 h 2399783"/>
                <a:gd name="connsiteX25" fmla="*/ 1193392 w 2082723"/>
                <a:gd name="connsiteY25" fmla="*/ 1281134 h 2399783"/>
                <a:gd name="connsiteX26" fmla="*/ 1150366 w 2082723"/>
                <a:gd name="connsiteY26" fmla="*/ 1038560 h 2399783"/>
                <a:gd name="connsiteX27" fmla="*/ 1025000 w 2082723"/>
                <a:gd name="connsiteY27" fmla="*/ 863492 h 2399783"/>
                <a:gd name="connsiteX28" fmla="*/ 821742 w 2082723"/>
                <a:gd name="connsiteY28" fmla="*/ 756671 h 2399783"/>
                <a:gd name="connsiteX29" fmla="*/ 545045 w 2082723"/>
                <a:gd name="connsiteY29" fmla="*/ 720322 h 2399783"/>
                <a:gd name="connsiteX30" fmla="*/ 437482 w 2082723"/>
                <a:gd name="connsiteY30" fmla="*/ 721805 h 2399783"/>
                <a:gd name="connsiteX31" fmla="*/ 334370 w 2082723"/>
                <a:gd name="connsiteY31" fmla="*/ 729223 h 2399783"/>
                <a:gd name="connsiteX32" fmla="*/ 334370 w 2082723"/>
                <a:gd name="connsiteY32" fmla="*/ 318258 h 2399783"/>
                <a:gd name="connsiteX33" fmla="*/ 1016840 w 2082723"/>
                <a:gd name="connsiteY33" fmla="*/ 318258 h 2399783"/>
                <a:gd name="connsiteX34" fmla="*/ 1062090 w 2082723"/>
                <a:gd name="connsiteY34" fmla="*/ 278200 h 2399783"/>
                <a:gd name="connsiteX35" fmla="*/ 1077669 w 2082723"/>
                <a:gd name="connsiteY35" fmla="*/ 149124 h 2399783"/>
                <a:gd name="connsiteX36" fmla="*/ 1073959 w 2082723"/>
                <a:gd name="connsiteY36" fmla="*/ 72717 h 2399783"/>
                <a:gd name="connsiteX37" fmla="*/ 1062090 w 2082723"/>
                <a:gd name="connsiteY37" fmla="*/ 21532 h 2399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82723" h="2399783">
                  <a:moveTo>
                    <a:pt x="380362" y="1012596"/>
                  </a:moveTo>
                  <a:cubicBezTo>
                    <a:pt x="452566" y="1012596"/>
                    <a:pt x="513889" y="1019025"/>
                    <a:pt x="564332" y="1031883"/>
                  </a:cubicBezTo>
                  <a:cubicBezTo>
                    <a:pt x="614776" y="1044741"/>
                    <a:pt x="655823" y="1064028"/>
                    <a:pt x="687474" y="1089745"/>
                  </a:cubicBezTo>
                  <a:cubicBezTo>
                    <a:pt x="719125" y="1115461"/>
                    <a:pt x="742368" y="1146864"/>
                    <a:pt x="757204" y="1183955"/>
                  </a:cubicBezTo>
                  <a:cubicBezTo>
                    <a:pt x="772041" y="1221046"/>
                    <a:pt x="779459" y="1263329"/>
                    <a:pt x="779459" y="1310805"/>
                  </a:cubicBezTo>
                  <a:cubicBezTo>
                    <a:pt x="779459" y="1366194"/>
                    <a:pt x="770557" y="1413671"/>
                    <a:pt x="752754" y="1453234"/>
                  </a:cubicBezTo>
                  <a:cubicBezTo>
                    <a:pt x="734950" y="1492797"/>
                    <a:pt x="709728" y="1525685"/>
                    <a:pt x="677088" y="1551896"/>
                  </a:cubicBezTo>
                  <a:lnTo>
                    <a:pt x="666374" y="1558588"/>
                  </a:lnTo>
                  <a:lnTo>
                    <a:pt x="42518" y="1017413"/>
                  </a:lnTo>
                  <a:lnTo>
                    <a:pt x="54149" y="1025021"/>
                  </a:lnTo>
                  <a:cubicBezTo>
                    <a:pt x="64411" y="1028607"/>
                    <a:pt x="76713" y="1030399"/>
                    <a:pt x="91054" y="1030399"/>
                  </a:cubicBezTo>
                  <a:cubicBezTo>
                    <a:pt x="132596" y="1030399"/>
                    <a:pt x="176858" y="1027432"/>
                    <a:pt x="223839" y="1021498"/>
                  </a:cubicBezTo>
                  <a:cubicBezTo>
                    <a:pt x="270821" y="1015563"/>
                    <a:pt x="322995" y="1012596"/>
                    <a:pt x="380362" y="1012596"/>
                  </a:cubicBezTo>
                  <a:close/>
                  <a:moveTo>
                    <a:pt x="1046791" y="0"/>
                  </a:moveTo>
                  <a:lnTo>
                    <a:pt x="2082723" y="898637"/>
                  </a:lnTo>
                  <a:lnTo>
                    <a:pt x="2082723" y="2399783"/>
                  </a:lnTo>
                  <a:lnTo>
                    <a:pt x="629084" y="2399783"/>
                  </a:lnTo>
                  <a:lnTo>
                    <a:pt x="0" y="1854074"/>
                  </a:lnTo>
                  <a:lnTo>
                    <a:pt x="23549" y="1864943"/>
                  </a:lnTo>
                  <a:cubicBezTo>
                    <a:pt x="50749" y="1876317"/>
                    <a:pt x="85614" y="1887691"/>
                    <a:pt x="128145" y="1899066"/>
                  </a:cubicBezTo>
                  <a:cubicBezTo>
                    <a:pt x="170676" y="1910440"/>
                    <a:pt x="218647" y="1919837"/>
                    <a:pt x="272057" y="1927255"/>
                  </a:cubicBezTo>
                  <a:cubicBezTo>
                    <a:pt x="325468" y="1934673"/>
                    <a:pt x="381846" y="1938382"/>
                    <a:pt x="441191" y="1938382"/>
                  </a:cubicBezTo>
                  <a:cubicBezTo>
                    <a:pt x="553947" y="1938382"/>
                    <a:pt x="656565" y="1923546"/>
                    <a:pt x="749044" y="1893873"/>
                  </a:cubicBezTo>
                  <a:cubicBezTo>
                    <a:pt x="841524" y="1864201"/>
                    <a:pt x="920651" y="1821423"/>
                    <a:pt x="986425" y="1765539"/>
                  </a:cubicBezTo>
                  <a:cubicBezTo>
                    <a:pt x="1052199" y="1709656"/>
                    <a:pt x="1103138" y="1640914"/>
                    <a:pt x="1139239" y="1559315"/>
                  </a:cubicBezTo>
                  <a:cubicBezTo>
                    <a:pt x="1175341" y="1477715"/>
                    <a:pt x="1193392" y="1384988"/>
                    <a:pt x="1193392" y="1281134"/>
                  </a:cubicBezTo>
                  <a:cubicBezTo>
                    <a:pt x="1193392" y="1189149"/>
                    <a:pt x="1179050" y="1108291"/>
                    <a:pt x="1150366" y="1038560"/>
                  </a:cubicBezTo>
                  <a:cubicBezTo>
                    <a:pt x="1121683" y="968830"/>
                    <a:pt x="1079894" y="910474"/>
                    <a:pt x="1025000" y="863492"/>
                  </a:cubicBezTo>
                  <a:cubicBezTo>
                    <a:pt x="970105" y="816510"/>
                    <a:pt x="902353" y="780903"/>
                    <a:pt x="821742" y="756671"/>
                  </a:cubicBezTo>
                  <a:cubicBezTo>
                    <a:pt x="741132" y="732438"/>
                    <a:pt x="648899" y="720322"/>
                    <a:pt x="545045" y="720322"/>
                  </a:cubicBezTo>
                  <a:cubicBezTo>
                    <a:pt x="507460" y="720322"/>
                    <a:pt x="471606" y="720816"/>
                    <a:pt x="437482" y="721805"/>
                  </a:cubicBezTo>
                  <a:cubicBezTo>
                    <a:pt x="403359" y="722794"/>
                    <a:pt x="368988" y="725267"/>
                    <a:pt x="334370" y="729223"/>
                  </a:cubicBezTo>
                  <a:lnTo>
                    <a:pt x="334370" y="318258"/>
                  </a:lnTo>
                  <a:lnTo>
                    <a:pt x="1016840" y="318258"/>
                  </a:lnTo>
                  <a:cubicBezTo>
                    <a:pt x="1036621" y="318258"/>
                    <a:pt x="1051705" y="304905"/>
                    <a:pt x="1062090" y="278200"/>
                  </a:cubicBezTo>
                  <a:cubicBezTo>
                    <a:pt x="1072476" y="251494"/>
                    <a:pt x="1077669" y="208469"/>
                    <a:pt x="1077669" y="149124"/>
                  </a:cubicBezTo>
                  <a:cubicBezTo>
                    <a:pt x="1077669" y="119451"/>
                    <a:pt x="1076432" y="93982"/>
                    <a:pt x="1073959" y="72717"/>
                  </a:cubicBezTo>
                  <a:cubicBezTo>
                    <a:pt x="1071487" y="51452"/>
                    <a:pt x="1067530" y="34390"/>
                    <a:pt x="1062090" y="2153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</p:grpSp>
      <p:sp>
        <p:nvSpPr>
          <p:cNvPr id="63" name="Rectangle 62"/>
          <p:cNvSpPr/>
          <p:nvPr/>
        </p:nvSpPr>
        <p:spPr>
          <a:xfrm>
            <a:off x="6028274" y="2247752"/>
            <a:ext cx="48049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indent="-85725">
              <a:buFont typeface="Arial" panose="020B0604020202020204" pitchFamily="34" charset="0"/>
              <a:buChar char="•"/>
            </a:pPr>
            <a:r>
              <a:rPr lang="id-ID" sz="900" dirty="0"/>
              <a:t>Kategori dan Jenis Pengadaan</a:t>
            </a:r>
          </a:p>
          <a:p>
            <a:r>
              <a:rPr lang="id-ID" sz="900" dirty="0"/>
              <a:t>    Penyedia, Swakelola ; PBJ Yang dikecualikan ; </a:t>
            </a:r>
          </a:p>
          <a:p>
            <a:r>
              <a:rPr lang="id-ID" sz="900" dirty="0"/>
              <a:t>    Non  Pengadaan – Gaji ; Non Pengadaan – Non Gaji</a:t>
            </a:r>
            <a:endParaRPr lang="en-US" sz="900" dirty="0"/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id-ID" sz="900" dirty="0"/>
              <a:t>Kluster Item BMN</a:t>
            </a:r>
            <a:endParaRPr lang="en-US" sz="900" dirty="0"/>
          </a:p>
        </p:txBody>
      </p:sp>
      <p:grpSp>
        <p:nvGrpSpPr>
          <p:cNvPr id="72" name="Group 71"/>
          <p:cNvGrpSpPr/>
          <p:nvPr/>
        </p:nvGrpSpPr>
        <p:grpSpPr>
          <a:xfrm>
            <a:off x="6326055" y="4501439"/>
            <a:ext cx="2817945" cy="786639"/>
            <a:chOff x="1314944" y="4639933"/>
            <a:chExt cx="5215866" cy="1368237"/>
          </a:xfrm>
        </p:grpSpPr>
        <p:sp>
          <p:nvSpPr>
            <p:cNvPr id="73" name="TextBox 72"/>
            <p:cNvSpPr txBox="1"/>
            <p:nvPr/>
          </p:nvSpPr>
          <p:spPr>
            <a:xfrm>
              <a:off x="1314944" y="4639933"/>
              <a:ext cx="5215866" cy="44164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r>
                <a:rPr lang="id-ID" sz="1050" b="1" dirty="0">
                  <a:solidFill>
                    <a:schemeClr val="accent1"/>
                  </a:solidFill>
                </a:rPr>
                <a:t>PENYUSUNAN PAKET PENYEDIA DAN SWAKELOLA</a:t>
              </a:r>
              <a:endParaRPr lang="en-US" sz="1050" b="1" dirty="0">
                <a:solidFill>
                  <a:schemeClr val="accent1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342214" y="5223019"/>
              <a:ext cx="3464232" cy="785151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>
                <a:lnSpc>
                  <a:spcPts val="1350"/>
                </a:lnSpc>
              </a:pPr>
              <a:r>
                <a:rPr lang="id-ID" sz="825" dirty="0"/>
                <a:t>PerLKPP Nomor 9 Tahun 2018 ttg Pedoman Pelaksanaan PBJ melalui Penyedia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76" name="Rectangle 75"/>
          <p:cNvSpPr/>
          <p:nvPr/>
        </p:nvSpPr>
        <p:spPr>
          <a:xfrm>
            <a:off x="5256602" y="4524880"/>
            <a:ext cx="739761" cy="739761"/>
          </a:xfrm>
          <a:prstGeom prst="rect">
            <a:avLst/>
          </a:prstGeom>
          <a:gradFill flip="none" rotWithShape="1">
            <a:gsLst>
              <a:gs pos="0">
                <a:srgbClr val="FF66CC">
                  <a:shade val="30000"/>
                  <a:satMod val="115000"/>
                </a:srgbClr>
              </a:gs>
              <a:gs pos="50000">
                <a:srgbClr val="FF66CC">
                  <a:shade val="67500"/>
                  <a:satMod val="115000"/>
                </a:srgbClr>
              </a:gs>
              <a:gs pos="100000">
                <a:srgbClr val="FF66CC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500" b="1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6</a:t>
            </a:r>
            <a:endParaRPr lang="en-US" sz="4500" b="1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44129" y="2006393"/>
            <a:ext cx="3834581" cy="100364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ounded Rectangle 50"/>
          <p:cNvSpPr/>
          <p:nvPr/>
        </p:nvSpPr>
        <p:spPr>
          <a:xfrm>
            <a:off x="344129" y="3181425"/>
            <a:ext cx="3834581" cy="100364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ounded Rectangle 51"/>
          <p:cNvSpPr/>
          <p:nvPr/>
        </p:nvSpPr>
        <p:spPr>
          <a:xfrm>
            <a:off x="344128" y="4372402"/>
            <a:ext cx="3834581" cy="100364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ounded Rectangle 52"/>
          <p:cNvSpPr/>
          <p:nvPr/>
        </p:nvSpPr>
        <p:spPr>
          <a:xfrm>
            <a:off x="4908108" y="2006393"/>
            <a:ext cx="3834581" cy="100364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>
            <a:off x="4908108" y="3181425"/>
            <a:ext cx="3834581" cy="100364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>
            <a:off x="4908107" y="4372402"/>
            <a:ext cx="3834581" cy="100364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Elbow Connector 10"/>
          <p:cNvCxnSpPr>
            <a:stCxn id="52" idx="3"/>
            <a:endCxn id="53" idx="1"/>
          </p:cNvCxnSpPr>
          <p:nvPr/>
        </p:nvCxnSpPr>
        <p:spPr>
          <a:xfrm flipV="1">
            <a:off x="4178709" y="2508213"/>
            <a:ext cx="729399" cy="2366009"/>
          </a:xfrm>
          <a:prstGeom prst="bentConnector3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7" idx="2"/>
            <a:endCxn id="51" idx="0"/>
          </p:cNvCxnSpPr>
          <p:nvPr/>
        </p:nvCxnSpPr>
        <p:spPr>
          <a:xfrm>
            <a:off x="2261420" y="3010033"/>
            <a:ext cx="0" cy="17139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2258609" y="4185065"/>
            <a:ext cx="0" cy="17139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6942277" y="2999705"/>
            <a:ext cx="0" cy="17139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942277" y="4185065"/>
            <a:ext cx="0" cy="17139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164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244" cy="68574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879249"/>
            <a:ext cx="32187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Biro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Umum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Setjen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b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Kementerian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Pendidikan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dan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Kebudayaan</a:t>
            </a:r>
            <a:endParaRPr lang="id-ID" sz="1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35963" y="204741"/>
            <a:ext cx="627131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PERMASALAHAN SAAT INI</a:t>
            </a:r>
          </a:p>
          <a:p>
            <a:pPr algn="ctr"/>
            <a:r>
              <a:rPr lang="en-US" sz="2400" b="1" dirty="0" smtClean="0">
                <a:solidFill>
                  <a:srgbClr val="FFC000"/>
                </a:solidFill>
              </a:rPr>
              <a:t>(PEMETAAN ITEM)</a:t>
            </a:r>
            <a:endParaRPr lang="id-ID" sz="2400" b="1" dirty="0">
              <a:solidFill>
                <a:srgbClr val="FFC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9717" y="1288905"/>
            <a:ext cx="859830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n-US" sz="1600" dirty="0" err="1"/>
              <a:t>Jenis</a:t>
            </a:r>
            <a:r>
              <a:rPr lang="en-US" sz="1600" dirty="0"/>
              <a:t> </a:t>
            </a:r>
            <a:r>
              <a:rPr lang="en-US" sz="1600" dirty="0" err="1" smtClean="0"/>
              <a:t>Pengadaan</a:t>
            </a:r>
            <a:r>
              <a:rPr lang="en-US" sz="1600" dirty="0" smtClean="0"/>
              <a:t> (</a:t>
            </a:r>
            <a:r>
              <a:rPr lang="en-US" sz="1600" dirty="0" err="1" smtClean="0"/>
              <a:t>Pemetaan</a:t>
            </a:r>
            <a:r>
              <a:rPr lang="en-US" sz="1600" dirty="0" smtClean="0"/>
              <a:t> Item):</a:t>
            </a:r>
            <a:endParaRPr lang="en-US" sz="1600" dirty="0"/>
          </a:p>
          <a:p>
            <a:pPr lvl="1" algn="just"/>
            <a:r>
              <a:rPr lang="en-US" sz="1600" dirty="0" err="1"/>
              <a:t>Satker</a:t>
            </a:r>
            <a:r>
              <a:rPr lang="en-US" sz="1600" dirty="0"/>
              <a:t> </a:t>
            </a:r>
            <a:r>
              <a:rPr lang="en-US" sz="1600" dirty="0" err="1"/>
              <a:t>masih</a:t>
            </a:r>
            <a:r>
              <a:rPr lang="en-US" sz="1600" dirty="0"/>
              <a:t> </a:t>
            </a:r>
            <a:r>
              <a:rPr lang="en-US" sz="1600" dirty="0" err="1"/>
              <a:t>bingung</a:t>
            </a:r>
            <a:r>
              <a:rPr lang="en-US" sz="1600" dirty="0"/>
              <a:t> </a:t>
            </a:r>
            <a:r>
              <a:rPr lang="en-US" sz="1600" dirty="0" err="1"/>
              <a:t>memahami</a:t>
            </a:r>
            <a:r>
              <a:rPr lang="en-US" sz="1600" dirty="0"/>
              <a:t> </a:t>
            </a:r>
            <a:r>
              <a:rPr lang="en-US" sz="1600" dirty="0" err="1"/>
              <a:t>makna</a:t>
            </a:r>
            <a:r>
              <a:rPr lang="en-US" sz="1600" dirty="0"/>
              <a:t> </a:t>
            </a:r>
            <a:r>
              <a:rPr lang="en-US" sz="1600" dirty="0" err="1"/>
              <a:t>pengadaan</a:t>
            </a:r>
            <a:r>
              <a:rPr lang="en-US" sz="1600" dirty="0"/>
              <a:t> </a:t>
            </a:r>
            <a:r>
              <a:rPr lang="en-US" sz="1600" dirty="0" err="1"/>
              <a:t>Swakelola</a:t>
            </a:r>
            <a:endParaRPr lang="en-US" sz="1600" dirty="0"/>
          </a:p>
          <a:p>
            <a:pPr lvl="1" algn="just"/>
            <a:r>
              <a:rPr lang="en-US" sz="1600" dirty="0" err="1"/>
              <a:t>Swakelola</a:t>
            </a:r>
            <a:r>
              <a:rPr lang="en-US" sz="1600" dirty="0"/>
              <a:t>  </a:t>
            </a:r>
            <a:r>
              <a:rPr lang="en-US" sz="1600" dirty="0" err="1"/>
              <a:t>masih</a:t>
            </a:r>
            <a:r>
              <a:rPr lang="en-US" sz="1600" dirty="0"/>
              <a:t> </a:t>
            </a:r>
            <a:r>
              <a:rPr lang="en-US" sz="1600" dirty="0" err="1"/>
              <a:t>dimaknai</a:t>
            </a:r>
            <a:r>
              <a:rPr lang="en-US" sz="1600" dirty="0"/>
              <a:t> “</a:t>
            </a:r>
            <a:r>
              <a:rPr lang="en-US" sz="1600" dirty="0" err="1"/>
              <a:t>dibeli</a:t>
            </a:r>
            <a:r>
              <a:rPr lang="en-US" sz="1600" dirty="0"/>
              <a:t> </a:t>
            </a:r>
            <a:r>
              <a:rPr lang="en-US" sz="1600" dirty="0" err="1"/>
              <a:t>sendiri</a:t>
            </a:r>
            <a:r>
              <a:rPr lang="en-US" sz="1600" dirty="0"/>
              <a:t>” </a:t>
            </a:r>
            <a:r>
              <a:rPr lang="en-US" sz="1600" dirty="0" err="1"/>
              <a:t>bukan</a:t>
            </a:r>
            <a:r>
              <a:rPr lang="en-US" sz="1600" dirty="0"/>
              <a:t> </a:t>
            </a:r>
            <a:r>
              <a:rPr lang="en-US" sz="1600" dirty="0" err="1"/>
              <a:t>dibuat</a:t>
            </a:r>
            <a:r>
              <a:rPr lang="en-US" sz="1600" dirty="0"/>
              <a:t> </a:t>
            </a:r>
            <a:r>
              <a:rPr lang="en-US" sz="1600" dirty="0" err="1"/>
              <a:t>sendiri</a:t>
            </a:r>
            <a:endParaRPr lang="en-US" sz="1600" dirty="0"/>
          </a:p>
          <a:p>
            <a:pPr marL="798513" lvl="1" indent="-341313" algn="just">
              <a:buFont typeface="Wingdings" panose="05000000000000000000" pitchFamily="2" charset="2"/>
              <a:buChar char="à"/>
            </a:pPr>
            <a:r>
              <a:rPr lang="en-US" sz="1600" dirty="0" err="1" smtClean="0">
                <a:solidFill>
                  <a:srgbClr val="0070C0"/>
                </a:solidFill>
              </a:rPr>
              <a:t>Pengadaan</a:t>
            </a:r>
            <a:r>
              <a:rPr lang="en-US" sz="1600" dirty="0" smtClean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Barang</a:t>
            </a:r>
            <a:r>
              <a:rPr lang="en-US" sz="1600" dirty="0">
                <a:solidFill>
                  <a:srgbClr val="0070C0"/>
                </a:solidFill>
              </a:rPr>
              <a:t>/</a:t>
            </a:r>
            <a:r>
              <a:rPr lang="en-US" sz="1600" dirty="0" err="1">
                <a:solidFill>
                  <a:srgbClr val="0070C0"/>
                </a:solidFill>
              </a:rPr>
              <a:t>Jasa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melalui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Penyedia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adalah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 smtClean="0">
                <a:solidFill>
                  <a:srgbClr val="0070C0"/>
                </a:solidFill>
              </a:rPr>
              <a:t>cara</a:t>
            </a:r>
            <a:r>
              <a:rPr lang="en-US" sz="1600" dirty="0" smtClean="0">
                <a:solidFill>
                  <a:srgbClr val="0070C0"/>
                </a:solidFill>
              </a:rPr>
              <a:t> </a:t>
            </a:r>
            <a:r>
              <a:rPr lang="en-US" sz="1600" dirty="0" err="1" smtClean="0">
                <a:solidFill>
                  <a:srgbClr val="0070C0"/>
                </a:solidFill>
              </a:rPr>
              <a:t>memperoleh</a:t>
            </a:r>
            <a:r>
              <a:rPr lang="en-US" sz="1600" dirty="0" smtClean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barang</a:t>
            </a:r>
            <a:r>
              <a:rPr lang="en-US" sz="1600" dirty="0">
                <a:solidFill>
                  <a:srgbClr val="0070C0"/>
                </a:solidFill>
              </a:rPr>
              <a:t>/</a:t>
            </a:r>
            <a:r>
              <a:rPr lang="en-US" sz="1600" dirty="0" err="1">
                <a:solidFill>
                  <a:srgbClr val="0070C0"/>
                </a:solidFill>
              </a:rPr>
              <a:t>jasa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>
                <a:solidFill>
                  <a:srgbClr val="FF0000"/>
                </a:solidFill>
              </a:rPr>
              <a:t>yang 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disediakan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oleh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 smtClean="0">
                <a:solidFill>
                  <a:srgbClr val="0070C0"/>
                </a:solidFill>
              </a:rPr>
              <a:t>Pelaku</a:t>
            </a:r>
            <a:r>
              <a:rPr lang="en-US" sz="1600" dirty="0" smtClean="0">
                <a:solidFill>
                  <a:srgbClr val="0070C0"/>
                </a:solidFill>
              </a:rPr>
              <a:t> Usaha.</a:t>
            </a:r>
          </a:p>
          <a:p>
            <a:pPr marL="798513" lvl="1" indent="-341313" algn="just">
              <a:buFont typeface="Wingdings" panose="05000000000000000000" pitchFamily="2" charset="2"/>
              <a:buChar char="à"/>
            </a:pPr>
            <a:r>
              <a:rPr lang="en-US" sz="1600" dirty="0" err="1">
                <a:solidFill>
                  <a:srgbClr val="0070C0"/>
                </a:solidFill>
              </a:rPr>
              <a:t>Pengadaan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Barang</a:t>
            </a:r>
            <a:r>
              <a:rPr lang="en-US" sz="1600" dirty="0">
                <a:solidFill>
                  <a:srgbClr val="0070C0"/>
                </a:solidFill>
              </a:rPr>
              <a:t>/</a:t>
            </a:r>
            <a:r>
              <a:rPr lang="en-US" sz="1600" dirty="0" err="1">
                <a:solidFill>
                  <a:srgbClr val="0070C0"/>
                </a:solidFill>
              </a:rPr>
              <a:t>Jasa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melalui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Swakelola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smtClean="0">
                <a:solidFill>
                  <a:srgbClr val="0070C0"/>
                </a:solidFill>
              </a:rPr>
              <a:t>yang </a:t>
            </a:r>
            <a:r>
              <a:rPr lang="en-US" sz="1600" dirty="0" err="1" smtClean="0">
                <a:solidFill>
                  <a:srgbClr val="0070C0"/>
                </a:solidFill>
              </a:rPr>
              <a:t>selanjutnya</a:t>
            </a:r>
            <a:r>
              <a:rPr lang="en-US" sz="1600" dirty="0" smtClean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disebut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Swakelola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adalah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cara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 smtClean="0">
                <a:solidFill>
                  <a:srgbClr val="0070C0"/>
                </a:solidFill>
              </a:rPr>
              <a:t>memperoleh</a:t>
            </a:r>
            <a:r>
              <a:rPr lang="en-US" sz="1600" dirty="0" smtClean="0">
                <a:solidFill>
                  <a:srgbClr val="0070C0"/>
                </a:solidFill>
              </a:rPr>
              <a:t> </a:t>
            </a:r>
            <a:r>
              <a:rPr lang="en-US" sz="1600" dirty="0" err="1" smtClean="0">
                <a:solidFill>
                  <a:srgbClr val="0070C0"/>
                </a:solidFill>
              </a:rPr>
              <a:t>barang</a:t>
            </a:r>
            <a:r>
              <a:rPr lang="en-US" sz="1600" dirty="0" smtClean="0">
                <a:solidFill>
                  <a:srgbClr val="0070C0"/>
                </a:solidFill>
              </a:rPr>
              <a:t>/</a:t>
            </a:r>
            <a:r>
              <a:rPr lang="en-US" sz="1600" dirty="0" err="1" smtClean="0">
                <a:solidFill>
                  <a:srgbClr val="0070C0"/>
                </a:solidFill>
              </a:rPr>
              <a:t>jasa</a:t>
            </a:r>
            <a:r>
              <a:rPr lang="en-US" sz="1600" dirty="0" smtClean="0">
                <a:solidFill>
                  <a:srgbClr val="0070C0"/>
                </a:solidFill>
              </a:rPr>
              <a:t> </a:t>
            </a:r>
            <a:r>
              <a:rPr lang="en-US" sz="1600" dirty="0">
                <a:solidFill>
                  <a:srgbClr val="FF0000"/>
                </a:solidFill>
              </a:rPr>
              <a:t>yang </a:t>
            </a:r>
            <a:r>
              <a:rPr lang="en-US" sz="1600" dirty="0" err="1">
                <a:solidFill>
                  <a:srgbClr val="FF0000"/>
                </a:solidFill>
              </a:rPr>
              <a:t>dikerjakan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sendiri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0070C0"/>
                </a:solidFill>
              </a:rPr>
              <a:t>oleh</a:t>
            </a:r>
            <a:r>
              <a:rPr lang="en-US" sz="1600" dirty="0" smtClean="0">
                <a:solidFill>
                  <a:srgbClr val="0070C0"/>
                </a:solidFill>
              </a:rPr>
              <a:t> </a:t>
            </a:r>
            <a:r>
              <a:rPr lang="en-US" sz="1600" dirty="0" err="1" smtClean="0">
                <a:solidFill>
                  <a:srgbClr val="0070C0"/>
                </a:solidFill>
              </a:rPr>
              <a:t>Kementerian</a:t>
            </a:r>
            <a:r>
              <a:rPr lang="en-US" sz="1600" dirty="0">
                <a:solidFill>
                  <a:srgbClr val="0070C0"/>
                </a:solidFill>
              </a:rPr>
              <a:t>/ </a:t>
            </a:r>
            <a:r>
              <a:rPr lang="en-US" sz="1600" dirty="0" err="1">
                <a:solidFill>
                  <a:srgbClr val="0070C0"/>
                </a:solidFill>
              </a:rPr>
              <a:t>Lembaga</a:t>
            </a:r>
            <a:r>
              <a:rPr lang="en-US" sz="1600" dirty="0">
                <a:solidFill>
                  <a:srgbClr val="0070C0"/>
                </a:solidFill>
              </a:rPr>
              <a:t>/ </a:t>
            </a:r>
            <a:r>
              <a:rPr lang="en-US" sz="1600" dirty="0" err="1">
                <a:solidFill>
                  <a:srgbClr val="0070C0"/>
                </a:solidFill>
              </a:rPr>
              <a:t>Perangkat</a:t>
            </a:r>
            <a:r>
              <a:rPr lang="en-US" sz="1600" dirty="0">
                <a:solidFill>
                  <a:srgbClr val="0070C0"/>
                </a:solidFill>
              </a:rPr>
              <a:t> Daerah, </a:t>
            </a:r>
            <a:r>
              <a:rPr lang="en-US" sz="1600" dirty="0" err="1">
                <a:solidFill>
                  <a:srgbClr val="0070C0"/>
                </a:solidFill>
              </a:rPr>
              <a:t>Kementerian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smtClean="0">
                <a:solidFill>
                  <a:srgbClr val="0070C0"/>
                </a:solidFill>
              </a:rPr>
              <a:t>/ </a:t>
            </a:r>
            <a:r>
              <a:rPr lang="en-US" sz="1600" dirty="0" err="1" smtClean="0">
                <a:solidFill>
                  <a:srgbClr val="0070C0"/>
                </a:solidFill>
              </a:rPr>
              <a:t>Lembaga</a:t>
            </a:r>
            <a:r>
              <a:rPr lang="en-US" sz="1600" dirty="0">
                <a:solidFill>
                  <a:srgbClr val="0070C0"/>
                </a:solidFill>
              </a:rPr>
              <a:t>/ </a:t>
            </a:r>
            <a:r>
              <a:rPr lang="en-US" sz="1600" dirty="0" err="1">
                <a:solidFill>
                  <a:srgbClr val="0070C0"/>
                </a:solidFill>
              </a:rPr>
              <a:t>Perangkat</a:t>
            </a:r>
            <a:r>
              <a:rPr lang="en-US" sz="1600" dirty="0">
                <a:solidFill>
                  <a:srgbClr val="0070C0"/>
                </a:solidFill>
              </a:rPr>
              <a:t> Daerah lain, </a:t>
            </a:r>
            <a:r>
              <a:rPr lang="en-US" sz="1600" dirty="0" err="1" smtClean="0">
                <a:solidFill>
                  <a:srgbClr val="0070C0"/>
                </a:solidFill>
              </a:rPr>
              <a:t>organisasi</a:t>
            </a:r>
            <a:r>
              <a:rPr lang="en-US" sz="1600" dirty="0" smtClean="0">
                <a:solidFill>
                  <a:srgbClr val="0070C0"/>
                </a:solidFill>
              </a:rPr>
              <a:t> </a:t>
            </a:r>
            <a:r>
              <a:rPr lang="en-US" sz="1600" dirty="0" err="1" smtClean="0">
                <a:solidFill>
                  <a:srgbClr val="0070C0"/>
                </a:solidFill>
              </a:rPr>
              <a:t>kemasyarakatan</a:t>
            </a:r>
            <a:r>
              <a:rPr lang="en-US" sz="1600" dirty="0">
                <a:solidFill>
                  <a:srgbClr val="0070C0"/>
                </a:solidFill>
              </a:rPr>
              <a:t>, </a:t>
            </a:r>
            <a:r>
              <a:rPr lang="en-US" sz="1600" dirty="0" err="1">
                <a:solidFill>
                  <a:srgbClr val="0070C0"/>
                </a:solidFill>
              </a:rPr>
              <a:t>atau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0070C0"/>
                </a:solidFill>
              </a:rPr>
              <a:t>kelompok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 smtClean="0">
                <a:solidFill>
                  <a:srgbClr val="0070C0"/>
                </a:solidFill>
              </a:rPr>
              <a:t>masyarakat</a:t>
            </a:r>
            <a:r>
              <a:rPr lang="en-US" sz="1600" dirty="0" smtClean="0">
                <a:solidFill>
                  <a:srgbClr val="0070C0"/>
                </a:solidFill>
              </a:rPr>
              <a:t>, </a:t>
            </a:r>
            <a:r>
              <a:rPr lang="en-US" sz="1600" dirty="0" err="1" smtClean="0">
                <a:solidFill>
                  <a:srgbClr val="0070C0"/>
                </a:solidFill>
              </a:rPr>
              <a:t>seperti</a:t>
            </a:r>
            <a:r>
              <a:rPr lang="en-US" sz="1600" dirty="0" smtClean="0">
                <a:solidFill>
                  <a:srgbClr val="0070C0"/>
                </a:solidFill>
              </a:rPr>
              <a:t> honorarium OK.</a:t>
            </a:r>
          </a:p>
          <a:p>
            <a:pPr marL="798513" lvl="1" indent="-341313" algn="just">
              <a:buFont typeface="Wingdings" panose="05000000000000000000" pitchFamily="2" charset="2"/>
              <a:buChar char="à"/>
            </a:pPr>
            <a:r>
              <a:rPr lang="en-US" sz="1600" dirty="0" err="1" smtClean="0">
                <a:solidFill>
                  <a:srgbClr val="0070C0"/>
                </a:solidFill>
              </a:rPr>
              <a:t>Pengecualian</a:t>
            </a:r>
            <a:r>
              <a:rPr lang="en-US" sz="1600" dirty="0" smtClean="0">
                <a:solidFill>
                  <a:srgbClr val="0070C0"/>
                </a:solidFill>
              </a:rPr>
              <a:t> (</a:t>
            </a:r>
            <a:r>
              <a:rPr lang="en-US" sz="1600" dirty="0" err="1" smtClean="0">
                <a:solidFill>
                  <a:srgbClr val="FF0000"/>
                </a:solidFill>
              </a:rPr>
              <a:t>Pasal</a:t>
            </a:r>
            <a:r>
              <a:rPr lang="en-US" sz="1600" dirty="0" smtClean="0">
                <a:solidFill>
                  <a:srgbClr val="FF0000"/>
                </a:solidFill>
              </a:rPr>
              <a:t> 61 </a:t>
            </a:r>
            <a:r>
              <a:rPr lang="en-US" sz="1600" dirty="0" err="1" smtClean="0">
                <a:solidFill>
                  <a:srgbClr val="FF0000"/>
                </a:solidFill>
              </a:rPr>
              <a:t>Perpres</a:t>
            </a:r>
            <a:r>
              <a:rPr lang="en-US" sz="1600" dirty="0" smtClean="0">
                <a:solidFill>
                  <a:srgbClr val="FF0000"/>
                </a:solidFill>
              </a:rPr>
              <a:t> 16/2018 </a:t>
            </a:r>
            <a:r>
              <a:rPr lang="en-US" sz="1600" dirty="0" err="1" smtClean="0">
                <a:solidFill>
                  <a:srgbClr val="0070C0"/>
                </a:solidFill>
              </a:rPr>
              <a:t>dan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PerLKPP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Nomor</a:t>
            </a:r>
            <a:r>
              <a:rPr lang="en-US" sz="1600" dirty="0">
                <a:solidFill>
                  <a:srgbClr val="FF0000"/>
                </a:solidFill>
              </a:rPr>
              <a:t> 12 </a:t>
            </a:r>
            <a:r>
              <a:rPr lang="en-US" sz="1600" dirty="0" err="1">
                <a:solidFill>
                  <a:srgbClr val="FF0000"/>
                </a:solidFill>
              </a:rPr>
              <a:t>Tahun</a:t>
            </a:r>
            <a:r>
              <a:rPr lang="en-US" sz="1600" dirty="0">
                <a:solidFill>
                  <a:srgbClr val="FF0000"/>
                </a:solidFill>
              </a:rPr>
              <a:t> 2018 </a:t>
            </a:r>
            <a:r>
              <a:rPr lang="en-US" sz="1600" dirty="0" err="1">
                <a:solidFill>
                  <a:srgbClr val="FF0000"/>
                </a:solidFill>
              </a:rPr>
              <a:t>ttg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Pedoman</a:t>
            </a:r>
            <a:r>
              <a:rPr lang="en-US" sz="1600" dirty="0">
                <a:solidFill>
                  <a:srgbClr val="FF0000"/>
                </a:solidFill>
              </a:rPr>
              <a:t> PBJ yang </a:t>
            </a:r>
            <a:r>
              <a:rPr lang="en-US" sz="1600" dirty="0" err="1">
                <a:solidFill>
                  <a:srgbClr val="FF0000"/>
                </a:solidFill>
              </a:rPr>
              <a:t>dikecualikan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pada</a:t>
            </a:r>
            <a:r>
              <a:rPr lang="en-US" sz="1600" dirty="0">
                <a:solidFill>
                  <a:srgbClr val="FF0000"/>
                </a:solidFill>
              </a:rPr>
              <a:t> PBJP</a:t>
            </a:r>
            <a:r>
              <a:rPr lang="en-US" sz="1600" dirty="0" smtClean="0">
                <a:solidFill>
                  <a:srgbClr val="0070C0"/>
                </a:solidFill>
              </a:rPr>
              <a:t>). </a:t>
            </a:r>
            <a:r>
              <a:rPr lang="en-US" sz="1600" b="1" i="1" dirty="0" smtClean="0">
                <a:solidFill>
                  <a:srgbClr val="0070C0"/>
                </a:solidFill>
              </a:rPr>
              <a:t>* SIRENBAJA TA 2020, </a:t>
            </a:r>
            <a:r>
              <a:rPr lang="en-US" sz="1600" b="1" i="1" dirty="0" err="1" smtClean="0">
                <a:solidFill>
                  <a:srgbClr val="0070C0"/>
                </a:solidFill>
              </a:rPr>
              <a:t>akan</a:t>
            </a:r>
            <a:r>
              <a:rPr lang="en-US" sz="1600" b="1" i="1" dirty="0" smtClean="0">
                <a:solidFill>
                  <a:srgbClr val="0070C0"/>
                </a:solidFill>
              </a:rPr>
              <a:t> di </a:t>
            </a:r>
            <a:r>
              <a:rPr lang="en-US" sz="1600" b="1" i="1" dirty="0" err="1" smtClean="0">
                <a:solidFill>
                  <a:srgbClr val="0070C0"/>
                </a:solidFill>
              </a:rPr>
              <a:t>umumkan</a:t>
            </a:r>
            <a:r>
              <a:rPr lang="en-US" sz="1600" dirty="0" smtClean="0">
                <a:solidFill>
                  <a:srgbClr val="0070C0"/>
                </a:solidFill>
              </a:rPr>
              <a:t>.</a:t>
            </a:r>
          </a:p>
          <a:p>
            <a:pPr marL="798513" lvl="1" indent="-341313" algn="just">
              <a:buFont typeface="Wingdings" panose="05000000000000000000" pitchFamily="2" charset="2"/>
              <a:buChar char="à"/>
            </a:pPr>
            <a:r>
              <a:rPr lang="en-US" sz="1600" dirty="0" smtClean="0">
                <a:solidFill>
                  <a:srgbClr val="0070C0"/>
                </a:solidFill>
              </a:rPr>
              <a:t>Non </a:t>
            </a:r>
            <a:r>
              <a:rPr lang="en-US" sz="1600" dirty="0" err="1" smtClean="0">
                <a:solidFill>
                  <a:srgbClr val="0070C0"/>
                </a:solidFill>
              </a:rPr>
              <a:t>Pengadaan</a:t>
            </a:r>
            <a:r>
              <a:rPr lang="en-US" sz="1600" dirty="0" smtClean="0">
                <a:solidFill>
                  <a:srgbClr val="0070C0"/>
                </a:solidFill>
              </a:rPr>
              <a:t> – Non </a:t>
            </a:r>
            <a:r>
              <a:rPr lang="en-US" sz="1600" dirty="0" err="1" smtClean="0">
                <a:solidFill>
                  <a:srgbClr val="0070C0"/>
                </a:solidFill>
              </a:rPr>
              <a:t>Gaji</a:t>
            </a:r>
            <a:r>
              <a:rPr lang="en-US" sz="1600" dirty="0" smtClean="0">
                <a:solidFill>
                  <a:srgbClr val="0070C0"/>
                </a:solidFill>
              </a:rPr>
              <a:t>, </a:t>
            </a:r>
            <a:r>
              <a:rPr lang="en-US" sz="1600" dirty="0" err="1" smtClean="0">
                <a:solidFill>
                  <a:srgbClr val="0070C0"/>
                </a:solidFill>
              </a:rPr>
              <a:t>seperti</a:t>
            </a:r>
            <a:r>
              <a:rPr lang="en-US" sz="1600" dirty="0" smtClean="0">
                <a:solidFill>
                  <a:srgbClr val="0070C0"/>
                </a:solidFill>
              </a:rPr>
              <a:t> honorarium </a:t>
            </a:r>
            <a:r>
              <a:rPr lang="en-US" sz="1600" dirty="0" err="1" smtClean="0">
                <a:solidFill>
                  <a:srgbClr val="0070C0"/>
                </a:solidFill>
              </a:rPr>
              <a:t>rutin</a:t>
            </a:r>
            <a:r>
              <a:rPr lang="en-US" sz="1600" dirty="0" smtClean="0">
                <a:solidFill>
                  <a:srgbClr val="0070C0"/>
                </a:solidFill>
              </a:rPr>
              <a:t> (OB).</a:t>
            </a:r>
            <a:endParaRPr lang="en-US" sz="1600" dirty="0">
              <a:solidFill>
                <a:srgbClr val="0070C0"/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n-US" sz="1600" dirty="0" err="1" smtClean="0"/>
              <a:t>Kluster</a:t>
            </a:r>
            <a:r>
              <a:rPr lang="en-US" sz="1600" dirty="0"/>
              <a:t> (</a:t>
            </a:r>
            <a:r>
              <a:rPr lang="en-US" sz="1600" dirty="0" err="1"/>
              <a:t>Pemetaan</a:t>
            </a:r>
            <a:r>
              <a:rPr lang="en-US" sz="1600" dirty="0"/>
              <a:t> Item)</a:t>
            </a:r>
            <a:r>
              <a:rPr lang="en-US" sz="1600" dirty="0" smtClean="0"/>
              <a:t>:</a:t>
            </a:r>
            <a:endParaRPr lang="en-US" sz="1600" dirty="0"/>
          </a:p>
          <a:p>
            <a:pPr lvl="1" algn="just"/>
            <a:r>
              <a:rPr lang="en-US" sz="1600" dirty="0" err="1"/>
              <a:t>Satker</a:t>
            </a:r>
            <a:r>
              <a:rPr lang="en-US" sz="1600" dirty="0"/>
              <a:t> </a:t>
            </a:r>
            <a:r>
              <a:rPr lang="en-US" sz="1600" dirty="0" err="1"/>
              <a:t>masih</a:t>
            </a:r>
            <a:r>
              <a:rPr lang="en-US" sz="1600" dirty="0"/>
              <a:t> </a:t>
            </a:r>
            <a:r>
              <a:rPr lang="en-US" sz="1600" dirty="0" err="1"/>
              <a:t>kesulitan</a:t>
            </a:r>
            <a:r>
              <a:rPr lang="en-US" sz="1600" dirty="0"/>
              <a:t> </a:t>
            </a:r>
            <a:r>
              <a:rPr lang="en-US" sz="1600" dirty="0" err="1"/>
              <a:t>memetakan</a:t>
            </a:r>
            <a:r>
              <a:rPr lang="en-US" sz="1600" dirty="0"/>
              <a:t> item </a:t>
            </a:r>
            <a:r>
              <a:rPr lang="en-US" sz="1600" dirty="0" err="1"/>
              <a:t>ke</a:t>
            </a:r>
            <a:r>
              <a:rPr lang="en-US" sz="1600" dirty="0"/>
              <a:t>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kluster</a:t>
            </a:r>
            <a:r>
              <a:rPr lang="en-US" sz="1600" dirty="0"/>
              <a:t> yang </a:t>
            </a:r>
            <a:r>
              <a:rPr lang="en-US" sz="1600" dirty="0" err="1"/>
              <a:t>ada</a:t>
            </a:r>
            <a:r>
              <a:rPr lang="en-US" sz="1600" dirty="0"/>
              <a:t> </a:t>
            </a:r>
            <a:r>
              <a:rPr lang="en-US" sz="1600" dirty="0" err="1"/>
              <a:t>sehingga</a:t>
            </a:r>
            <a:r>
              <a:rPr lang="en-US" sz="1600" dirty="0"/>
              <a:t> </a:t>
            </a:r>
            <a:r>
              <a:rPr lang="en-US" sz="1600" dirty="0" err="1"/>
              <a:t>pemetaaan</a:t>
            </a:r>
            <a:r>
              <a:rPr lang="en-US" sz="1600" dirty="0"/>
              <a:t> </a:t>
            </a:r>
            <a:r>
              <a:rPr lang="en-US" sz="1600" dirty="0" err="1"/>
              <a:t>masih</a:t>
            </a:r>
            <a:r>
              <a:rPr lang="en-US" sz="1600" dirty="0"/>
              <a:t> </a:t>
            </a:r>
            <a:r>
              <a:rPr lang="en-US" sz="1600" dirty="0" err="1"/>
              <a:t>salah</a:t>
            </a:r>
            <a:endParaRPr lang="en-US" sz="1600" dirty="0"/>
          </a:p>
          <a:p>
            <a:pPr lvl="1" algn="just">
              <a:buFont typeface="Wingdings" panose="05000000000000000000" pitchFamily="2" charset="2"/>
              <a:buChar char="à"/>
            </a:pPr>
            <a:r>
              <a:rPr lang="en-US" sz="1600" dirty="0" err="1">
                <a:solidFill>
                  <a:srgbClr val="0070C0"/>
                </a:solidFill>
                <a:sym typeface="Wingdings" panose="05000000000000000000" pitchFamily="2" charset="2"/>
              </a:rPr>
              <a:t>Perlu</a:t>
            </a:r>
            <a:r>
              <a:rPr lang="en-US" sz="1600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sz="1600" dirty="0" err="1">
                <a:solidFill>
                  <a:srgbClr val="0070C0"/>
                </a:solidFill>
                <a:sym typeface="Wingdings" panose="05000000000000000000" pitchFamily="2" charset="2"/>
              </a:rPr>
              <a:t>panduan</a:t>
            </a:r>
            <a:r>
              <a:rPr lang="en-US" sz="1600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sz="1600" dirty="0" err="1">
                <a:solidFill>
                  <a:srgbClr val="0070C0"/>
                </a:solidFill>
                <a:sym typeface="Wingdings" panose="05000000000000000000" pitchFamily="2" charset="2"/>
              </a:rPr>
              <a:t>kluster</a:t>
            </a:r>
            <a:r>
              <a:rPr lang="en-US" sz="1600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sz="1600" dirty="0" err="1">
                <a:solidFill>
                  <a:srgbClr val="0070C0"/>
                </a:solidFill>
                <a:sym typeface="Wingdings" panose="05000000000000000000" pitchFamily="2" charset="2"/>
              </a:rPr>
              <a:t>sebagai</a:t>
            </a:r>
            <a:r>
              <a:rPr lang="en-US" sz="1600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sz="1600" dirty="0" err="1">
                <a:solidFill>
                  <a:srgbClr val="0070C0"/>
                </a:solidFill>
                <a:sym typeface="Wingdings" panose="05000000000000000000" pitchFamily="2" charset="2"/>
              </a:rPr>
              <a:t>acuan</a:t>
            </a:r>
            <a:r>
              <a:rPr lang="en-US" sz="1600" dirty="0">
                <a:solidFill>
                  <a:srgbClr val="0070C0"/>
                </a:solidFill>
                <a:sym typeface="Wingdings" panose="05000000000000000000" pitchFamily="2" charset="2"/>
              </a:rPr>
              <a:t> operator </a:t>
            </a:r>
            <a:r>
              <a:rPr lang="en-US" sz="1600" dirty="0" err="1">
                <a:solidFill>
                  <a:srgbClr val="0070C0"/>
                </a:solidFill>
                <a:sym typeface="Wingdings" panose="05000000000000000000" pitchFamily="2" charset="2"/>
              </a:rPr>
              <a:t>pada</a:t>
            </a:r>
            <a:r>
              <a:rPr lang="en-US" sz="1600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sz="1600" dirty="0" err="1">
                <a:solidFill>
                  <a:srgbClr val="0070C0"/>
                </a:solidFill>
                <a:sym typeface="Wingdings" panose="05000000000000000000" pitchFamily="2" charset="2"/>
              </a:rPr>
              <a:t>saat</a:t>
            </a:r>
            <a:r>
              <a:rPr lang="en-US" sz="1600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sz="1600" dirty="0" err="1">
                <a:solidFill>
                  <a:srgbClr val="0070C0"/>
                </a:solidFill>
                <a:sym typeface="Wingdings" panose="05000000000000000000" pitchFamily="2" charset="2"/>
              </a:rPr>
              <a:t>memetakan</a:t>
            </a:r>
            <a:r>
              <a:rPr lang="en-US" sz="1600" dirty="0">
                <a:solidFill>
                  <a:srgbClr val="0070C0"/>
                </a:solidFill>
                <a:sym typeface="Wingdings" panose="05000000000000000000" pitchFamily="2" charset="2"/>
              </a:rPr>
              <a:t> item </a:t>
            </a:r>
            <a:r>
              <a:rPr lang="en-US" sz="1600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belanja</a:t>
            </a:r>
            <a:r>
              <a:rPr lang="en-US" sz="1600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endParaRPr lang="en-US" sz="16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 lvl="1" algn="just">
              <a:buFont typeface="Wingdings" panose="05000000000000000000" pitchFamily="2" charset="2"/>
              <a:buChar char="à"/>
            </a:pPr>
            <a:r>
              <a:rPr lang="en-US" sz="1600" dirty="0" err="1">
                <a:solidFill>
                  <a:srgbClr val="0070C0"/>
                </a:solidFill>
                <a:sym typeface="Wingdings" panose="05000000000000000000" pitchFamily="2" charset="2"/>
              </a:rPr>
              <a:t>Perlu</a:t>
            </a:r>
            <a:r>
              <a:rPr lang="en-US" sz="1600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sz="1600" dirty="0" err="1">
                <a:solidFill>
                  <a:srgbClr val="0070C0"/>
                </a:solidFill>
                <a:sym typeface="Wingdings" panose="05000000000000000000" pitchFamily="2" charset="2"/>
              </a:rPr>
              <a:t>penguatan</a:t>
            </a:r>
            <a:r>
              <a:rPr lang="en-US" sz="1600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sz="1600" dirty="0" err="1">
                <a:solidFill>
                  <a:srgbClr val="0070C0"/>
                </a:solidFill>
                <a:sym typeface="Wingdings" panose="05000000000000000000" pitchFamily="2" charset="2"/>
              </a:rPr>
              <a:t>kepada</a:t>
            </a:r>
            <a:r>
              <a:rPr lang="en-US" sz="1600" dirty="0">
                <a:solidFill>
                  <a:srgbClr val="0070C0"/>
                </a:solidFill>
                <a:sym typeface="Wingdings" panose="05000000000000000000" pitchFamily="2" charset="2"/>
              </a:rPr>
              <a:t> SDM </a:t>
            </a:r>
            <a:r>
              <a:rPr lang="en-US" sz="1600" dirty="0" err="1">
                <a:solidFill>
                  <a:srgbClr val="0070C0"/>
                </a:solidFill>
                <a:sym typeface="Wingdings" panose="05000000000000000000" pitchFamily="2" charset="2"/>
              </a:rPr>
              <a:t>pengadaan</a:t>
            </a:r>
            <a:r>
              <a:rPr lang="en-US" sz="1600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sz="1600" dirty="0" err="1">
                <a:solidFill>
                  <a:srgbClr val="0070C0"/>
                </a:solidFill>
                <a:sym typeface="Wingdings" panose="05000000000000000000" pitchFamily="2" charset="2"/>
              </a:rPr>
              <a:t>dan</a:t>
            </a:r>
            <a:r>
              <a:rPr lang="en-US" sz="1600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sz="1600" dirty="0" err="1">
                <a:solidFill>
                  <a:srgbClr val="0070C0"/>
                </a:solidFill>
                <a:sym typeface="Wingdings" panose="05000000000000000000" pitchFamily="2" charset="2"/>
              </a:rPr>
              <a:t>perencanaan</a:t>
            </a:r>
            <a:r>
              <a:rPr lang="en-US" sz="1600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sz="1600" dirty="0" err="1">
                <a:solidFill>
                  <a:srgbClr val="0070C0"/>
                </a:solidFill>
                <a:sym typeface="Wingdings" panose="05000000000000000000" pitchFamily="2" charset="2"/>
              </a:rPr>
              <a:t>mengenai</a:t>
            </a:r>
            <a:r>
              <a:rPr lang="en-US" sz="1600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sz="1600" dirty="0" err="1">
                <a:solidFill>
                  <a:srgbClr val="0070C0"/>
                </a:solidFill>
                <a:sym typeface="Wingdings" panose="05000000000000000000" pitchFamily="2" charset="2"/>
              </a:rPr>
              <a:t>kluster</a:t>
            </a:r>
            <a:r>
              <a:rPr lang="en-US" sz="1600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sz="1600" dirty="0" err="1">
                <a:solidFill>
                  <a:srgbClr val="0070C0"/>
                </a:solidFill>
                <a:sym typeface="Wingdings" panose="05000000000000000000" pitchFamily="2" charset="2"/>
              </a:rPr>
              <a:t>pengadaan</a:t>
            </a:r>
            <a:r>
              <a:rPr lang="en-US" sz="1600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sz="1600" dirty="0" err="1">
                <a:solidFill>
                  <a:srgbClr val="0070C0"/>
                </a:solidFill>
                <a:sym typeface="Wingdings" panose="05000000000000000000" pitchFamily="2" charset="2"/>
              </a:rPr>
              <a:t>dan</a:t>
            </a:r>
            <a:r>
              <a:rPr lang="en-US" sz="1600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sz="1600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manfaatanya</a:t>
            </a:r>
            <a:r>
              <a:rPr lang="en-US" sz="1600" dirty="0" smtClean="0">
                <a:solidFill>
                  <a:srgbClr val="0070C0"/>
                </a:solidFill>
                <a:sym typeface="Wingdings" panose="05000000000000000000" pitchFamily="2" charset="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1095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244" cy="68574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879249"/>
            <a:ext cx="32187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Biro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Umum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Setjen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b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Kementerian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Pendidikan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dan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Kebudayaan</a:t>
            </a:r>
            <a:endParaRPr lang="id-ID" sz="1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35963" y="204741"/>
            <a:ext cx="627131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PERMASALAHAN SAAT INI</a:t>
            </a:r>
          </a:p>
          <a:p>
            <a:pPr algn="ctr"/>
            <a:r>
              <a:rPr lang="en-US" sz="2400" b="1" dirty="0" smtClean="0">
                <a:solidFill>
                  <a:srgbClr val="FFC000"/>
                </a:solidFill>
              </a:rPr>
              <a:t>(REFERENSI PAKET PENYEDIA)</a:t>
            </a:r>
            <a:endParaRPr lang="id-ID" sz="2400" b="1" dirty="0">
              <a:solidFill>
                <a:srgbClr val="FFC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9717" y="1544937"/>
            <a:ext cx="859830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 smtClean="0"/>
              <a:t>Pengadaan</a:t>
            </a:r>
            <a:r>
              <a:rPr lang="en-US" dirty="0" smtClean="0"/>
              <a:t> :</a:t>
            </a:r>
            <a:endParaRPr lang="en-US" dirty="0"/>
          </a:p>
          <a:p>
            <a:pPr marL="798513" lvl="1" indent="-341313" algn="just">
              <a:buFont typeface="Wingdings" panose="05000000000000000000" pitchFamily="2" charset="2"/>
              <a:buChar char="à"/>
            </a:pPr>
            <a:r>
              <a:rPr lang="en-US" b="1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Barang</a:t>
            </a:r>
            <a:r>
              <a:rPr 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err="1">
                <a:solidFill>
                  <a:srgbClr val="0070C0"/>
                </a:solidFill>
                <a:sym typeface="Wingdings" panose="05000000000000000000" pitchFamily="2" charset="2"/>
              </a:rPr>
              <a:t>adalah</a:t>
            </a:r>
            <a:r>
              <a:rPr lang="en-US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err="1">
                <a:solidFill>
                  <a:srgbClr val="0070C0"/>
                </a:solidFill>
                <a:sym typeface="Wingdings" panose="05000000000000000000" pitchFamily="2" charset="2"/>
              </a:rPr>
              <a:t>setiap</a:t>
            </a:r>
            <a:r>
              <a:rPr lang="en-US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err="1">
                <a:solidFill>
                  <a:srgbClr val="0070C0"/>
                </a:solidFill>
                <a:sym typeface="Wingdings" panose="05000000000000000000" pitchFamily="2" charset="2"/>
              </a:rPr>
              <a:t>benda</a:t>
            </a:r>
            <a:r>
              <a:rPr lang="en-US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err="1">
                <a:solidFill>
                  <a:srgbClr val="0070C0"/>
                </a:solidFill>
                <a:sym typeface="Wingdings" panose="05000000000000000000" pitchFamily="2" charset="2"/>
              </a:rPr>
              <a:t>baik</a:t>
            </a:r>
            <a:r>
              <a:rPr lang="en-US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err="1">
                <a:solidFill>
                  <a:srgbClr val="0070C0"/>
                </a:solidFill>
                <a:sym typeface="Wingdings" panose="05000000000000000000" pitchFamily="2" charset="2"/>
              </a:rPr>
              <a:t>berwujud</a:t>
            </a:r>
            <a:r>
              <a:rPr lang="en-US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err="1">
                <a:solidFill>
                  <a:srgbClr val="0070C0"/>
                </a:solidFill>
                <a:sym typeface="Wingdings" panose="05000000000000000000" pitchFamily="2" charset="2"/>
              </a:rPr>
              <a:t>maupun</a:t>
            </a:r>
            <a:r>
              <a:rPr lang="en-US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tidak</a:t>
            </a:r>
            <a:r>
              <a:rPr 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berwujud</a:t>
            </a:r>
            <a:r>
              <a:rPr lang="en-US" dirty="0">
                <a:solidFill>
                  <a:srgbClr val="0070C0"/>
                </a:solidFill>
                <a:sym typeface="Wingdings" panose="05000000000000000000" pitchFamily="2" charset="2"/>
              </a:rPr>
              <a:t>, </a:t>
            </a:r>
            <a:r>
              <a:rPr lang="en-US" dirty="0" err="1">
                <a:solidFill>
                  <a:srgbClr val="0070C0"/>
                </a:solidFill>
                <a:sym typeface="Wingdings" panose="05000000000000000000" pitchFamily="2" charset="2"/>
              </a:rPr>
              <a:t>bergerak</a:t>
            </a:r>
            <a:r>
              <a:rPr lang="en-US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err="1">
                <a:solidFill>
                  <a:srgbClr val="0070C0"/>
                </a:solidFill>
                <a:sym typeface="Wingdings" panose="05000000000000000000" pitchFamily="2" charset="2"/>
              </a:rPr>
              <a:t>maupun</a:t>
            </a:r>
            <a:r>
              <a:rPr lang="en-US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err="1">
                <a:solidFill>
                  <a:srgbClr val="0070C0"/>
                </a:solidFill>
                <a:sym typeface="Wingdings" panose="05000000000000000000" pitchFamily="2" charset="2"/>
              </a:rPr>
              <a:t>tidak</a:t>
            </a:r>
            <a:r>
              <a:rPr lang="en-US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err="1">
                <a:solidFill>
                  <a:srgbClr val="0070C0"/>
                </a:solidFill>
                <a:sym typeface="Wingdings" panose="05000000000000000000" pitchFamily="2" charset="2"/>
              </a:rPr>
              <a:t>bergerak</a:t>
            </a:r>
            <a:r>
              <a:rPr lang="en-US" dirty="0">
                <a:solidFill>
                  <a:srgbClr val="0070C0"/>
                </a:solidFill>
                <a:sym typeface="Wingdings" panose="05000000000000000000" pitchFamily="2" charset="2"/>
              </a:rPr>
              <a:t>, yang </a:t>
            </a:r>
            <a:r>
              <a:rPr lang="en-US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dapat</a:t>
            </a:r>
            <a:r>
              <a:rPr 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diperdagangkan</a:t>
            </a:r>
            <a:r>
              <a:rPr lang="en-US" dirty="0">
                <a:solidFill>
                  <a:srgbClr val="0070C0"/>
                </a:solidFill>
                <a:sym typeface="Wingdings" panose="05000000000000000000" pitchFamily="2" charset="2"/>
              </a:rPr>
              <a:t>, </a:t>
            </a:r>
            <a:r>
              <a:rPr lang="en-US" dirty="0" err="1">
                <a:solidFill>
                  <a:srgbClr val="0070C0"/>
                </a:solidFill>
                <a:sym typeface="Wingdings" panose="05000000000000000000" pitchFamily="2" charset="2"/>
              </a:rPr>
              <a:t>dipakai</a:t>
            </a:r>
            <a:r>
              <a:rPr lang="en-US" dirty="0">
                <a:solidFill>
                  <a:srgbClr val="0070C0"/>
                </a:solidFill>
                <a:sym typeface="Wingdings" panose="05000000000000000000" pitchFamily="2" charset="2"/>
              </a:rPr>
              <a:t>, </a:t>
            </a:r>
            <a:r>
              <a:rPr lang="en-US" dirty="0" err="1">
                <a:solidFill>
                  <a:srgbClr val="0070C0"/>
                </a:solidFill>
                <a:sym typeface="Wingdings" panose="05000000000000000000" pitchFamily="2" charset="2"/>
              </a:rPr>
              <a:t>dipergunakan</a:t>
            </a:r>
            <a:r>
              <a:rPr lang="en-US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atau</a:t>
            </a:r>
            <a:r>
              <a:rPr 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dimanfaatkan</a:t>
            </a:r>
            <a:r>
              <a:rPr 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err="1">
                <a:solidFill>
                  <a:srgbClr val="0070C0"/>
                </a:solidFill>
                <a:sym typeface="Wingdings" panose="05000000000000000000" pitchFamily="2" charset="2"/>
              </a:rPr>
              <a:t>oleh</a:t>
            </a:r>
            <a:r>
              <a:rPr lang="en-US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err="1">
                <a:solidFill>
                  <a:srgbClr val="0070C0"/>
                </a:solidFill>
                <a:sym typeface="Wingdings" panose="05000000000000000000" pitchFamily="2" charset="2"/>
              </a:rPr>
              <a:t>Pengguna</a:t>
            </a:r>
            <a:r>
              <a:rPr lang="en-US" dirty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Barang</a:t>
            </a:r>
            <a:r>
              <a:rPr 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.</a:t>
            </a:r>
          </a:p>
          <a:p>
            <a:pPr marL="798513" lvl="1" indent="-341313" algn="just">
              <a:buFont typeface="Wingdings" panose="05000000000000000000" pitchFamily="2" charset="2"/>
              <a:buChar char="à"/>
            </a:pPr>
            <a:r>
              <a:rPr lang="en-US" b="1" dirty="0" err="1">
                <a:solidFill>
                  <a:srgbClr val="0070C0"/>
                </a:solidFill>
              </a:rPr>
              <a:t>Pekerjaan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Konstruksi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adalah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keseluruhan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atau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sebagian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kegiatan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>
                <a:solidFill>
                  <a:srgbClr val="0070C0"/>
                </a:solidFill>
              </a:rPr>
              <a:t>yang </a:t>
            </a:r>
            <a:r>
              <a:rPr lang="en-US" dirty="0" err="1">
                <a:solidFill>
                  <a:srgbClr val="0070C0"/>
                </a:solidFill>
              </a:rPr>
              <a:t>meliputi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pembangunan</a:t>
            </a:r>
            <a:r>
              <a:rPr lang="en-US" dirty="0">
                <a:solidFill>
                  <a:srgbClr val="0070C0"/>
                </a:solidFill>
              </a:rPr>
              <a:t>, </a:t>
            </a:r>
            <a:r>
              <a:rPr lang="en-US" dirty="0" err="1">
                <a:solidFill>
                  <a:srgbClr val="0070C0"/>
                </a:solidFill>
              </a:rPr>
              <a:t>pengoperasian</a:t>
            </a:r>
            <a:r>
              <a:rPr lang="en-US" dirty="0" smtClean="0">
                <a:solidFill>
                  <a:srgbClr val="0070C0"/>
                </a:solidFill>
              </a:rPr>
              <a:t>, </a:t>
            </a:r>
            <a:r>
              <a:rPr lang="en-US" dirty="0" err="1" smtClean="0">
                <a:solidFill>
                  <a:srgbClr val="0070C0"/>
                </a:solidFill>
              </a:rPr>
              <a:t>pemeliharaan</a:t>
            </a:r>
            <a:r>
              <a:rPr lang="en-US" dirty="0">
                <a:solidFill>
                  <a:srgbClr val="0070C0"/>
                </a:solidFill>
              </a:rPr>
              <a:t>, </a:t>
            </a:r>
            <a:r>
              <a:rPr lang="en-US" dirty="0" err="1">
                <a:solidFill>
                  <a:srgbClr val="0070C0"/>
                </a:solidFill>
              </a:rPr>
              <a:t>pembongkaran</a:t>
            </a:r>
            <a:r>
              <a:rPr lang="en-US" dirty="0">
                <a:solidFill>
                  <a:srgbClr val="0070C0"/>
                </a:solidFill>
              </a:rPr>
              <a:t>, </a:t>
            </a:r>
            <a:r>
              <a:rPr lang="en-US" dirty="0" err="1">
                <a:solidFill>
                  <a:srgbClr val="0070C0"/>
                </a:solidFill>
              </a:rPr>
              <a:t>dan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pembangunan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kembali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suatu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bangunan</a:t>
            </a:r>
            <a:r>
              <a:rPr lang="en-US" dirty="0" smtClean="0">
                <a:solidFill>
                  <a:srgbClr val="0070C0"/>
                </a:solidFill>
              </a:rPr>
              <a:t>.</a:t>
            </a:r>
          </a:p>
          <a:p>
            <a:pPr marL="798513" lvl="1" indent="-341313" algn="just">
              <a:buFont typeface="Wingdings" panose="05000000000000000000" pitchFamily="2" charset="2"/>
              <a:buChar char="à"/>
            </a:pPr>
            <a:r>
              <a:rPr lang="en-US" b="1" dirty="0" err="1">
                <a:solidFill>
                  <a:srgbClr val="0070C0"/>
                </a:solidFill>
              </a:rPr>
              <a:t>Jasa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Konsultansi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adalah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jasa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layanan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profesional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smtClean="0">
                <a:solidFill>
                  <a:srgbClr val="0070C0"/>
                </a:solidFill>
              </a:rPr>
              <a:t>yang </a:t>
            </a:r>
            <a:r>
              <a:rPr lang="en-US" dirty="0" err="1" smtClean="0">
                <a:solidFill>
                  <a:srgbClr val="0070C0"/>
                </a:solidFill>
              </a:rPr>
              <a:t>membutuhkan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keahlian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tertentu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diberbagai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bidang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keilmuan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>
                <a:solidFill>
                  <a:srgbClr val="0070C0"/>
                </a:solidFill>
              </a:rPr>
              <a:t>yang </a:t>
            </a:r>
            <a:r>
              <a:rPr lang="en-US" dirty="0" err="1">
                <a:solidFill>
                  <a:srgbClr val="0070C0"/>
                </a:solidFill>
              </a:rPr>
              <a:t>mengutamakan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adanya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olah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pikir</a:t>
            </a:r>
            <a:r>
              <a:rPr lang="en-US" dirty="0" smtClean="0">
                <a:solidFill>
                  <a:srgbClr val="0070C0"/>
                </a:solidFill>
              </a:rPr>
              <a:t>.</a:t>
            </a:r>
          </a:p>
          <a:p>
            <a:pPr marL="798513" lvl="1" indent="-341313" algn="just">
              <a:buFont typeface="Wingdings" panose="05000000000000000000" pitchFamily="2" charset="2"/>
              <a:buChar char="à"/>
            </a:pPr>
            <a:r>
              <a:rPr lang="en-US" b="1" dirty="0" err="1">
                <a:solidFill>
                  <a:srgbClr val="0070C0"/>
                </a:solidFill>
              </a:rPr>
              <a:t>Jasa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Lainnya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adalah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jasa</a:t>
            </a:r>
            <a:r>
              <a:rPr lang="en-US" dirty="0">
                <a:solidFill>
                  <a:srgbClr val="0070C0"/>
                </a:solidFill>
              </a:rPr>
              <a:t> non-</a:t>
            </a:r>
            <a:r>
              <a:rPr lang="en-US" dirty="0" err="1">
                <a:solidFill>
                  <a:srgbClr val="0070C0"/>
                </a:solidFill>
              </a:rPr>
              <a:t>kon.sultansi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atau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jasa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smtClean="0">
                <a:solidFill>
                  <a:srgbClr val="0070C0"/>
                </a:solidFill>
              </a:rPr>
              <a:t>yang </a:t>
            </a:r>
            <a:r>
              <a:rPr lang="en-US" dirty="0" err="1" smtClean="0">
                <a:solidFill>
                  <a:srgbClr val="0070C0"/>
                </a:solidFill>
              </a:rPr>
              <a:t>membutuhkan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peralatan</a:t>
            </a:r>
            <a:r>
              <a:rPr lang="en-US" dirty="0">
                <a:solidFill>
                  <a:srgbClr val="0070C0"/>
                </a:solidFill>
              </a:rPr>
              <a:t>, </a:t>
            </a:r>
            <a:r>
              <a:rPr lang="en-US" dirty="0" err="1">
                <a:solidFill>
                  <a:srgbClr val="0070C0"/>
                </a:solidFill>
              </a:rPr>
              <a:t>metodologi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khusus</a:t>
            </a:r>
            <a:r>
              <a:rPr lang="en-US" dirty="0">
                <a:solidFill>
                  <a:srgbClr val="0070C0"/>
                </a:solidFill>
              </a:rPr>
              <a:t>, </a:t>
            </a:r>
            <a:r>
              <a:rPr lang="en-US" dirty="0" err="1">
                <a:solidFill>
                  <a:srgbClr val="0070C0"/>
                </a:solidFill>
              </a:rPr>
              <a:t>dan</a:t>
            </a:r>
            <a:r>
              <a:rPr lang="en-US" dirty="0">
                <a:solidFill>
                  <a:srgbClr val="0070C0"/>
                </a:solidFill>
              </a:rPr>
              <a:t>/ </a:t>
            </a:r>
            <a:r>
              <a:rPr lang="en-US" dirty="0" err="1" smtClean="0">
                <a:solidFill>
                  <a:srgbClr val="0070C0"/>
                </a:solidFill>
              </a:rPr>
              <a:t>atau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keterampilan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dalam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suatu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sistem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tata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kelola</a:t>
            </a:r>
            <a:r>
              <a:rPr lang="en-US" dirty="0">
                <a:solidFill>
                  <a:srgbClr val="0070C0"/>
                </a:solidFill>
              </a:rPr>
              <a:t> yang </a:t>
            </a:r>
            <a:r>
              <a:rPr lang="en-US" dirty="0" err="1" smtClean="0">
                <a:solidFill>
                  <a:srgbClr val="0070C0"/>
                </a:solidFill>
              </a:rPr>
              <a:t>telah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dikenal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luas</a:t>
            </a:r>
            <a:r>
              <a:rPr lang="en-US" dirty="0">
                <a:solidFill>
                  <a:srgbClr val="0070C0"/>
                </a:solidFill>
              </a:rPr>
              <a:t> di </a:t>
            </a:r>
            <a:r>
              <a:rPr lang="en-US" dirty="0" err="1">
                <a:solidFill>
                  <a:srgbClr val="0070C0"/>
                </a:solidFill>
              </a:rPr>
              <a:t>dunia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usaha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untuk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menyelesaikan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suatu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pekerjaan</a:t>
            </a:r>
            <a:r>
              <a:rPr lang="en-US" dirty="0" smtClean="0">
                <a:solidFill>
                  <a:srgbClr val="0070C0"/>
                </a:solidFill>
              </a:rPr>
              <a:t>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 smtClean="0"/>
              <a:t>Pembagian</a:t>
            </a:r>
            <a:r>
              <a:rPr lang="en-US" dirty="0" smtClean="0"/>
              <a:t> </a:t>
            </a:r>
            <a:r>
              <a:rPr lang="en-US" dirty="0" err="1" smtClean="0"/>
              <a:t>Paket</a:t>
            </a:r>
            <a:r>
              <a:rPr lang="en-US" dirty="0" smtClean="0"/>
              <a:t>:</a:t>
            </a:r>
          </a:p>
          <a:p>
            <a:pPr lvl="1" algn="just">
              <a:buFont typeface="Wingdings" panose="05000000000000000000" pitchFamily="2" charset="2"/>
              <a:buChar char="à"/>
            </a:pPr>
            <a:r>
              <a:rPr 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   </a:t>
            </a:r>
            <a:r>
              <a:rPr lang="en-US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Nilai</a:t>
            </a:r>
            <a:r>
              <a:rPr 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efektif</a:t>
            </a:r>
            <a:r>
              <a:rPr 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dan</a:t>
            </a:r>
            <a:r>
              <a:rPr 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sym typeface="Wingdings" panose="05000000000000000000" pitchFamily="2" charset="2"/>
              </a:rPr>
              <a:t>efisien</a:t>
            </a:r>
            <a:r>
              <a:rPr 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519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244" cy="68574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35963" y="204741"/>
            <a:ext cx="627131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PERMASALAHAN SAAT INI</a:t>
            </a:r>
          </a:p>
          <a:p>
            <a:pPr algn="ctr"/>
            <a:r>
              <a:rPr lang="en-US" sz="2400" b="1" dirty="0" smtClean="0">
                <a:solidFill>
                  <a:srgbClr val="FFC000"/>
                </a:solidFill>
              </a:rPr>
              <a:t>(</a:t>
            </a:r>
            <a:r>
              <a:rPr lang="en-US" sz="2400" b="1" dirty="0">
                <a:solidFill>
                  <a:srgbClr val="FFC000"/>
                </a:solidFill>
              </a:rPr>
              <a:t>PENYUSUNAN PAKET PENYEDIA</a:t>
            </a:r>
            <a:r>
              <a:rPr lang="en-US" sz="2400" b="1" dirty="0" smtClean="0">
                <a:solidFill>
                  <a:srgbClr val="FFC000"/>
                </a:solidFill>
              </a:rPr>
              <a:t>)</a:t>
            </a:r>
            <a:endParaRPr lang="id-ID" sz="2400" b="1" dirty="0">
              <a:solidFill>
                <a:srgbClr val="FFC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7217" y="1240479"/>
            <a:ext cx="8598309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+mj-lt"/>
              <a:buAutoNum type="arabicPeriod"/>
              <a:defRPr/>
            </a:pPr>
            <a:r>
              <a:rPr lang="en-US" sz="1400" dirty="0" err="1" smtClean="0">
                <a:sym typeface="Wingdings" panose="05000000000000000000" pitchFamily="2" charset="2"/>
              </a:rPr>
              <a:t>Satuan</a:t>
            </a:r>
            <a:r>
              <a:rPr lang="en-US" sz="1400" dirty="0" smtClean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kerja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belum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terbiasa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menyusun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paket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penyedia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pada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tahun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perencanaan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apalagi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pada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beberapa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satuan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kerja</a:t>
            </a:r>
            <a:r>
              <a:rPr lang="en-US" sz="1400" dirty="0">
                <a:sym typeface="Wingdings" panose="05000000000000000000" pitchFamily="2" charset="2"/>
              </a:rPr>
              <a:t> yang “</a:t>
            </a:r>
            <a:r>
              <a:rPr lang="en-US" sz="1400" dirty="0" err="1">
                <a:sym typeface="Wingdings" panose="05000000000000000000" pitchFamily="2" charset="2"/>
              </a:rPr>
              <a:t>tidak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berani</a:t>
            </a:r>
            <a:r>
              <a:rPr lang="en-US" sz="1400" dirty="0">
                <a:sym typeface="Wingdings" panose="05000000000000000000" pitchFamily="2" charset="2"/>
              </a:rPr>
              <a:t>” </a:t>
            </a:r>
            <a:r>
              <a:rPr lang="en-US" sz="1400" dirty="0" err="1">
                <a:sym typeface="Wingdings" panose="05000000000000000000" pitchFamily="2" charset="2"/>
              </a:rPr>
              <a:t>karena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menunggu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keputusan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 smtClean="0">
                <a:sym typeface="Wingdings" panose="05000000000000000000" pitchFamily="2" charset="2"/>
              </a:rPr>
              <a:t>pimpinan</a:t>
            </a:r>
            <a:r>
              <a:rPr lang="en-US" sz="1400" dirty="0" smtClean="0">
                <a:sym typeface="Wingdings" panose="05000000000000000000" pitchFamily="2" charset="2"/>
              </a:rPr>
              <a:t>, yang Proses </a:t>
            </a:r>
            <a:r>
              <a:rPr lang="en-US" sz="1400" dirty="0" err="1">
                <a:sym typeface="Wingdings" panose="05000000000000000000" pitchFamily="2" charset="2"/>
              </a:rPr>
              <a:t>ini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sering</a:t>
            </a:r>
            <a:r>
              <a:rPr lang="en-US" sz="1400" dirty="0">
                <a:sym typeface="Wingdings" panose="05000000000000000000" pitchFamily="2" charset="2"/>
              </a:rPr>
              <a:t> kali </a:t>
            </a:r>
            <a:r>
              <a:rPr lang="en-US" sz="1400" dirty="0" err="1">
                <a:sym typeface="Wingdings" panose="05000000000000000000" pitchFamily="2" charset="2"/>
              </a:rPr>
              <a:t>menunggu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anggaran</a:t>
            </a:r>
            <a:r>
              <a:rPr lang="en-US" sz="1400" dirty="0">
                <a:sym typeface="Wingdings" panose="05000000000000000000" pitchFamily="2" charset="2"/>
              </a:rPr>
              <a:t> “fix</a:t>
            </a:r>
            <a:r>
              <a:rPr lang="en-US" sz="1400" dirty="0" smtClean="0">
                <a:sym typeface="Wingdings" panose="05000000000000000000" pitchFamily="2" charset="2"/>
              </a:rPr>
              <a:t>”.</a:t>
            </a:r>
            <a:endParaRPr lang="en-US" sz="1400" dirty="0">
              <a:sym typeface="Wingdings" panose="05000000000000000000" pitchFamily="2" charset="2"/>
            </a:endParaRPr>
          </a:p>
          <a:p>
            <a:pPr marL="342900" lvl="0" indent="-342900" algn="just">
              <a:buFont typeface="+mj-lt"/>
              <a:buAutoNum type="arabicPeriod"/>
              <a:defRPr/>
            </a:pPr>
            <a:r>
              <a:rPr lang="en-US" sz="1400" dirty="0" err="1"/>
              <a:t>Potensi</a:t>
            </a:r>
            <a:r>
              <a:rPr lang="en-US" sz="1400" dirty="0"/>
              <a:t> </a:t>
            </a:r>
            <a:r>
              <a:rPr lang="en-US" sz="1400" dirty="0" err="1"/>
              <a:t>pergantian</a:t>
            </a:r>
            <a:r>
              <a:rPr lang="en-US" sz="1400" dirty="0"/>
              <a:t>/</a:t>
            </a:r>
            <a:r>
              <a:rPr lang="en-US" sz="1400" dirty="0" err="1"/>
              <a:t>mutasi</a:t>
            </a:r>
            <a:r>
              <a:rPr lang="en-US" sz="1400" dirty="0"/>
              <a:t>/</a:t>
            </a:r>
            <a:r>
              <a:rPr lang="en-US" sz="1400" dirty="0" err="1"/>
              <a:t>rotasi</a:t>
            </a:r>
            <a:r>
              <a:rPr lang="en-US" sz="1400" dirty="0"/>
              <a:t> </a:t>
            </a:r>
            <a:r>
              <a:rPr lang="en-US" sz="1400" dirty="0" err="1"/>
              <a:t>penjabat</a:t>
            </a:r>
            <a:r>
              <a:rPr lang="en-US" sz="1400" dirty="0"/>
              <a:t> </a:t>
            </a:r>
            <a:r>
              <a:rPr lang="en-US" sz="1400" dirty="0" err="1"/>
              <a:t>atau</a:t>
            </a:r>
            <a:r>
              <a:rPr lang="en-US" sz="1400" dirty="0"/>
              <a:t> </a:t>
            </a:r>
            <a:r>
              <a:rPr lang="en-US" sz="1400" dirty="0" err="1"/>
              <a:t>staf</a:t>
            </a:r>
            <a:r>
              <a:rPr lang="en-US" sz="1400" dirty="0"/>
              <a:t> </a:t>
            </a:r>
            <a:r>
              <a:rPr lang="en-US" sz="1400" dirty="0" err="1"/>
              <a:t>pengadaan</a:t>
            </a:r>
            <a:r>
              <a:rPr lang="en-US" sz="1400" dirty="0"/>
              <a:t> yang </a:t>
            </a:r>
            <a:r>
              <a:rPr lang="en-US" sz="1400" dirty="0" err="1"/>
              <a:t>mendorong</a:t>
            </a:r>
            <a:r>
              <a:rPr lang="en-US" sz="1400" dirty="0"/>
              <a:t> </a:t>
            </a:r>
            <a:r>
              <a:rPr lang="en-US" sz="1400" dirty="0" err="1"/>
              <a:t>satker</a:t>
            </a:r>
            <a:r>
              <a:rPr lang="en-US" sz="1400" dirty="0"/>
              <a:t> </a:t>
            </a:r>
            <a:r>
              <a:rPr lang="en-US" sz="1400" dirty="0" err="1"/>
              <a:t>tidak</a:t>
            </a:r>
            <a:r>
              <a:rPr lang="en-US" sz="1400" dirty="0"/>
              <a:t> </a:t>
            </a:r>
            <a:r>
              <a:rPr lang="en-US" sz="1400" dirty="0" err="1"/>
              <a:t>segera</a:t>
            </a:r>
            <a:r>
              <a:rPr lang="en-US" sz="1400" dirty="0"/>
              <a:t> </a:t>
            </a:r>
            <a:r>
              <a:rPr lang="en-US" sz="1400" dirty="0" err="1"/>
              <a:t>melakukan</a:t>
            </a:r>
            <a:r>
              <a:rPr lang="en-US" sz="1400" dirty="0"/>
              <a:t> </a:t>
            </a:r>
            <a:r>
              <a:rPr lang="en-US" sz="1400" dirty="0" err="1"/>
              <a:t>penyusunan</a:t>
            </a:r>
            <a:r>
              <a:rPr lang="en-US" sz="1400" dirty="0"/>
              <a:t> RUP </a:t>
            </a:r>
            <a:r>
              <a:rPr lang="en-US" sz="1400" dirty="0" err="1"/>
              <a:t>pada</a:t>
            </a:r>
            <a:r>
              <a:rPr lang="en-US" sz="1400" dirty="0"/>
              <a:t> </a:t>
            </a:r>
            <a:r>
              <a:rPr lang="en-US" sz="1400" dirty="0" err="1"/>
              <a:t>tahun</a:t>
            </a:r>
            <a:r>
              <a:rPr lang="en-US" sz="1400" dirty="0"/>
              <a:t> </a:t>
            </a:r>
            <a:r>
              <a:rPr lang="en-US" sz="1400" dirty="0" err="1"/>
              <a:t>perencanan</a:t>
            </a:r>
            <a:r>
              <a:rPr lang="en-US" sz="1400" dirty="0" smtClean="0"/>
              <a:t>.</a:t>
            </a:r>
          </a:p>
          <a:p>
            <a:pPr marL="341313" indent="-341313" algn="just">
              <a:buFont typeface="+mj-lt"/>
              <a:buAutoNum type="arabicPeriod"/>
            </a:pPr>
            <a:r>
              <a:rPr lang="en-US" sz="1400" dirty="0" err="1" smtClean="0"/>
              <a:t>Metode</a:t>
            </a:r>
            <a:r>
              <a:rPr lang="en-US" sz="1400" dirty="0" smtClean="0"/>
              <a:t> </a:t>
            </a:r>
            <a:r>
              <a:rPr lang="en-US" sz="1400" dirty="0" err="1" smtClean="0"/>
              <a:t>Pemilihan</a:t>
            </a:r>
            <a:r>
              <a:rPr lang="en-US" sz="1400" dirty="0"/>
              <a:t> (</a:t>
            </a:r>
            <a:r>
              <a:rPr lang="en-US" sz="1400" dirty="0" err="1"/>
              <a:t>PerLKPP</a:t>
            </a:r>
            <a:r>
              <a:rPr lang="en-US" sz="1400" dirty="0"/>
              <a:t> </a:t>
            </a:r>
            <a:r>
              <a:rPr lang="en-US" sz="1400" dirty="0" err="1"/>
              <a:t>Nomor</a:t>
            </a:r>
            <a:r>
              <a:rPr lang="en-US" sz="1400" dirty="0"/>
              <a:t> 9 </a:t>
            </a:r>
            <a:r>
              <a:rPr lang="en-US" sz="1400" dirty="0" err="1"/>
              <a:t>Tahun</a:t>
            </a:r>
            <a:r>
              <a:rPr lang="en-US" sz="1400" dirty="0"/>
              <a:t> 2018 </a:t>
            </a:r>
            <a:r>
              <a:rPr lang="en-US" sz="1400" dirty="0" err="1"/>
              <a:t>ttg</a:t>
            </a:r>
            <a:r>
              <a:rPr lang="en-US" sz="1400" dirty="0"/>
              <a:t> </a:t>
            </a:r>
            <a:r>
              <a:rPr lang="en-US" sz="1400" dirty="0" err="1"/>
              <a:t>Pedoman</a:t>
            </a:r>
            <a:r>
              <a:rPr lang="en-US" sz="1400" dirty="0"/>
              <a:t> </a:t>
            </a:r>
            <a:r>
              <a:rPr lang="en-US" sz="1400" dirty="0" err="1"/>
              <a:t>Pelaksanaan</a:t>
            </a:r>
            <a:r>
              <a:rPr lang="en-US" sz="1400" dirty="0"/>
              <a:t> PBJ </a:t>
            </a:r>
            <a:r>
              <a:rPr lang="en-US" sz="1400" dirty="0" err="1"/>
              <a:t>melalui</a:t>
            </a:r>
            <a:r>
              <a:rPr lang="en-US" sz="1400" dirty="0"/>
              <a:t> </a:t>
            </a:r>
            <a:r>
              <a:rPr lang="en-US" sz="1400" dirty="0" err="1" smtClean="0"/>
              <a:t>Penyedia</a:t>
            </a:r>
            <a:r>
              <a:rPr lang="en-US" sz="1400" dirty="0" smtClean="0"/>
              <a:t>):</a:t>
            </a:r>
            <a:endParaRPr lang="en-US" sz="1400" dirty="0"/>
          </a:p>
          <a:p>
            <a:pPr marL="633413" lvl="1" indent="-292100" algn="just">
              <a:buFont typeface="Wingdings" panose="05000000000000000000" pitchFamily="2" charset="2"/>
              <a:buChar char="à"/>
            </a:pPr>
            <a:r>
              <a:rPr lang="en-US" sz="1400" dirty="0" err="1">
                <a:sym typeface="Wingdings" panose="05000000000000000000" pitchFamily="2" charset="2"/>
              </a:rPr>
              <a:t>Pembelian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secara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Elektronik</a:t>
            </a:r>
            <a:r>
              <a:rPr lang="en-US" sz="1400" dirty="0">
                <a:sym typeface="Wingdings" panose="05000000000000000000" pitchFamily="2" charset="2"/>
              </a:rPr>
              <a:t> yang </a:t>
            </a:r>
            <a:r>
              <a:rPr lang="en-US" sz="1400" dirty="0" err="1">
                <a:sym typeface="Wingdings" panose="05000000000000000000" pitchFamily="2" charset="2"/>
              </a:rPr>
              <a:t>selanjutnya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 smtClean="0">
                <a:sym typeface="Wingdings" panose="05000000000000000000" pitchFamily="2" charset="2"/>
              </a:rPr>
              <a:t>disebut</a:t>
            </a:r>
            <a:r>
              <a:rPr lang="en-US" sz="1400" dirty="0" smtClean="0">
                <a:sym typeface="Wingdings" panose="05000000000000000000" pitchFamily="2" charset="2"/>
              </a:rPr>
              <a:t> </a:t>
            </a:r>
            <a:r>
              <a:rPr lang="en-US" sz="1400" b="1" i="1" dirty="0" smtClean="0">
                <a:sym typeface="Wingdings" panose="05000000000000000000" pitchFamily="2" charset="2"/>
              </a:rPr>
              <a:t>E-purchasing</a:t>
            </a:r>
            <a:r>
              <a:rPr lang="en-US" sz="1400" dirty="0" smtClean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adalah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tata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cara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pembelian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 smtClean="0">
                <a:sym typeface="Wingdings" panose="05000000000000000000" pitchFamily="2" charset="2"/>
              </a:rPr>
              <a:t>barang</a:t>
            </a:r>
            <a:r>
              <a:rPr lang="en-US" sz="1400" dirty="0" smtClean="0">
                <a:sym typeface="Wingdings" panose="05000000000000000000" pitchFamily="2" charset="2"/>
              </a:rPr>
              <a:t>/</a:t>
            </a:r>
            <a:r>
              <a:rPr lang="en-US" sz="1400" dirty="0" err="1" smtClean="0">
                <a:sym typeface="Wingdings" panose="05000000000000000000" pitchFamily="2" charset="2"/>
              </a:rPr>
              <a:t>jasa</a:t>
            </a:r>
            <a:r>
              <a:rPr lang="en-US" sz="1400" dirty="0" smtClean="0">
                <a:sym typeface="Wingdings" panose="05000000000000000000" pitchFamily="2" charset="2"/>
              </a:rPr>
              <a:t> </a:t>
            </a:r>
            <a:r>
              <a:rPr lang="id-ID" sz="1400" dirty="0" smtClean="0">
                <a:sym typeface="Wingdings" panose="05000000000000000000" pitchFamily="2" charset="2"/>
              </a:rPr>
              <a:t>m</a:t>
            </a:r>
            <a:r>
              <a:rPr lang="en-US" sz="1400" dirty="0" err="1" smtClean="0">
                <a:sym typeface="Wingdings" panose="05000000000000000000" pitchFamily="2" charset="2"/>
              </a:rPr>
              <a:t>elalui</a:t>
            </a:r>
            <a:r>
              <a:rPr lang="en-US" sz="1400" dirty="0" smtClean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sistem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katalog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 err="1">
                <a:sym typeface="Wingdings" panose="05000000000000000000" pitchFamily="2" charset="2"/>
              </a:rPr>
              <a:t>elektronik</a:t>
            </a:r>
            <a:r>
              <a:rPr lang="en-US" sz="1400" dirty="0">
                <a:sym typeface="Wingdings" panose="05000000000000000000" pitchFamily="2" charset="2"/>
              </a:rPr>
              <a:t>..</a:t>
            </a:r>
          </a:p>
          <a:p>
            <a:pPr marL="633413" lvl="1" indent="-292100" algn="just">
              <a:buFont typeface="Wingdings" panose="05000000000000000000" pitchFamily="2" charset="2"/>
              <a:buChar char="à"/>
            </a:pPr>
            <a:r>
              <a:rPr lang="en-US" sz="1400" b="1" dirty="0"/>
              <a:t>Tender</a:t>
            </a:r>
            <a:r>
              <a:rPr lang="en-US" sz="1400" dirty="0"/>
              <a:t> </a:t>
            </a:r>
            <a:r>
              <a:rPr lang="en-US" sz="1400" dirty="0" err="1"/>
              <a:t>adalah</a:t>
            </a:r>
            <a:r>
              <a:rPr lang="en-US" sz="1400" dirty="0"/>
              <a:t> </a:t>
            </a:r>
            <a:r>
              <a:rPr lang="en-US" sz="1400" dirty="0" err="1"/>
              <a:t>metode</a:t>
            </a:r>
            <a:r>
              <a:rPr lang="en-US" sz="1400" dirty="0"/>
              <a:t> </a:t>
            </a:r>
            <a:r>
              <a:rPr lang="en-US" sz="1400" dirty="0" err="1"/>
              <a:t>pemilihan</a:t>
            </a:r>
            <a:r>
              <a:rPr lang="en-US" sz="1400" dirty="0"/>
              <a:t> </a:t>
            </a:r>
            <a:r>
              <a:rPr lang="en-US" sz="1400" dirty="0" err="1"/>
              <a:t>untuk</a:t>
            </a:r>
            <a:r>
              <a:rPr lang="en-US" sz="1400" dirty="0"/>
              <a:t> </a:t>
            </a:r>
            <a:r>
              <a:rPr lang="en-US" sz="1400" dirty="0" err="1" smtClean="0"/>
              <a:t>mendapatkan</a:t>
            </a:r>
            <a:r>
              <a:rPr lang="en-US" sz="1400" dirty="0" smtClean="0"/>
              <a:t> </a:t>
            </a:r>
            <a:r>
              <a:rPr lang="en-US" sz="1400" dirty="0" err="1" smtClean="0"/>
              <a:t>Penyedia</a:t>
            </a:r>
            <a:r>
              <a:rPr lang="en-US" sz="1400" dirty="0" smtClean="0"/>
              <a:t> </a:t>
            </a:r>
            <a:r>
              <a:rPr lang="en-US" sz="1400" dirty="0" err="1"/>
              <a:t>Barang</a:t>
            </a:r>
            <a:r>
              <a:rPr lang="en-US" sz="1400" dirty="0"/>
              <a:t>/</a:t>
            </a:r>
            <a:r>
              <a:rPr lang="en-US" sz="1400" dirty="0" err="1"/>
              <a:t>Pekerjaan</a:t>
            </a:r>
            <a:r>
              <a:rPr lang="en-US" sz="1400" dirty="0"/>
              <a:t> </a:t>
            </a:r>
            <a:r>
              <a:rPr lang="en-US" sz="1400" dirty="0" err="1"/>
              <a:t>Konstruksi</a:t>
            </a:r>
            <a:r>
              <a:rPr lang="en-US" sz="1400" dirty="0"/>
              <a:t>/</a:t>
            </a:r>
            <a:r>
              <a:rPr lang="en-US" sz="1400" dirty="0" err="1"/>
              <a:t>Jasa</a:t>
            </a:r>
            <a:r>
              <a:rPr lang="en-US" sz="1400" dirty="0"/>
              <a:t> </a:t>
            </a:r>
            <a:r>
              <a:rPr lang="en-US" sz="1400" dirty="0" err="1" smtClean="0"/>
              <a:t>Lainnya</a:t>
            </a:r>
            <a:r>
              <a:rPr lang="en-US" sz="1400" dirty="0" smtClean="0"/>
              <a:t> </a:t>
            </a:r>
            <a:r>
              <a:rPr lang="en-US" sz="1400" dirty="0"/>
              <a:t>yang </a:t>
            </a:r>
            <a:r>
              <a:rPr lang="en-US" sz="1400" dirty="0" err="1"/>
              <a:t>bernilai</a:t>
            </a:r>
            <a:r>
              <a:rPr lang="en-US" sz="1400" dirty="0"/>
              <a:t> </a:t>
            </a:r>
            <a:r>
              <a:rPr lang="en-US" sz="1400" b="1" dirty="0" err="1" smtClean="0"/>
              <a:t>lebih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dari</a:t>
            </a:r>
            <a:r>
              <a:rPr lang="en-US" sz="1400" b="1" dirty="0" smtClean="0"/>
              <a:t> Rp.200.000.000,00</a:t>
            </a:r>
            <a:r>
              <a:rPr lang="en-US" sz="1400" dirty="0" smtClean="0"/>
              <a:t> </a:t>
            </a:r>
            <a:r>
              <a:rPr lang="en-US" sz="1400" dirty="0"/>
              <a:t>(</a:t>
            </a:r>
            <a:r>
              <a:rPr lang="en-US" sz="1400" dirty="0" err="1"/>
              <a:t>dua</a:t>
            </a:r>
            <a:r>
              <a:rPr lang="en-US" sz="1400" dirty="0"/>
              <a:t> </a:t>
            </a:r>
            <a:r>
              <a:rPr lang="en-US" sz="1400" dirty="0" err="1"/>
              <a:t>ratus</a:t>
            </a:r>
            <a:r>
              <a:rPr lang="en-US" sz="1400" dirty="0"/>
              <a:t> </a:t>
            </a:r>
            <a:r>
              <a:rPr lang="en-US" sz="1400" dirty="0" err="1"/>
              <a:t>juta</a:t>
            </a:r>
            <a:r>
              <a:rPr lang="en-US" sz="1400" dirty="0"/>
              <a:t> rupiah</a:t>
            </a:r>
            <a:r>
              <a:rPr lang="en-US" sz="1400" dirty="0" smtClean="0"/>
              <a:t>).</a:t>
            </a:r>
            <a:endParaRPr lang="id-ID" sz="1400" dirty="0" smtClean="0"/>
          </a:p>
          <a:p>
            <a:pPr marL="633413" lvl="1" indent="-292100" algn="just">
              <a:buFont typeface="Wingdings" panose="05000000000000000000" pitchFamily="2" charset="2"/>
              <a:buChar char="à"/>
            </a:pPr>
            <a:r>
              <a:rPr lang="en-US" sz="1400" b="1" dirty="0"/>
              <a:t>Tender </a:t>
            </a:r>
            <a:r>
              <a:rPr lang="en-US" sz="1400" b="1" dirty="0" err="1"/>
              <a:t>Cepat</a:t>
            </a:r>
            <a:r>
              <a:rPr lang="en-US" sz="1400" b="1" dirty="0"/>
              <a:t> </a:t>
            </a:r>
            <a:r>
              <a:rPr lang="en-US" sz="1400" dirty="0" err="1"/>
              <a:t>adalah</a:t>
            </a:r>
            <a:r>
              <a:rPr lang="en-US" sz="1400" dirty="0"/>
              <a:t> </a:t>
            </a:r>
            <a:r>
              <a:rPr lang="en-US" sz="1400" dirty="0" err="1"/>
              <a:t>metode</a:t>
            </a:r>
            <a:r>
              <a:rPr lang="en-US" sz="1400" dirty="0"/>
              <a:t> </a:t>
            </a:r>
            <a:r>
              <a:rPr lang="en-US" sz="1400" dirty="0" err="1"/>
              <a:t>pemilihan</a:t>
            </a:r>
            <a:r>
              <a:rPr lang="en-US" sz="1400" dirty="0"/>
              <a:t> </a:t>
            </a:r>
            <a:r>
              <a:rPr lang="en-US" sz="1400" dirty="0" err="1"/>
              <a:t>Penyedia</a:t>
            </a:r>
            <a:r>
              <a:rPr lang="en-US" sz="1400" dirty="0"/>
              <a:t> </a:t>
            </a:r>
            <a:r>
              <a:rPr lang="en-US" sz="1400" dirty="0" err="1"/>
              <a:t>Barang</a:t>
            </a:r>
            <a:r>
              <a:rPr lang="en-US" sz="1400" dirty="0"/>
              <a:t>/</a:t>
            </a:r>
            <a:r>
              <a:rPr lang="en-US" sz="1400" dirty="0" err="1"/>
              <a:t>Konstruksi</a:t>
            </a:r>
            <a:r>
              <a:rPr lang="en-US" sz="1400" dirty="0"/>
              <a:t>/</a:t>
            </a:r>
            <a:r>
              <a:rPr lang="en-US" sz="1400" dirty="0" err="1"/>
              <a:t>Jasa</a:t>
            </a:r>
            <a:r>
              <a:rPr lang="en-US" sz="1400" dirty="0"/>
              <a:t> </a:t>
            </a:r>
            <a:r>
              <a:rPr lang="en-US" sz="1400" dirty="0" err="1"/>
              <a:t>Lainnya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menggunakan</a:t>
            </a:r>
            <a:r>
              <a:rPr lang="en-US" sz="1400" dirty="0"/>
              <a:t> </a:t>
            </a:r>
            <a:r>
              <a:rPr lang="en-US" sz="1400" b="1" dirty="0" err="1"/>
              <a:t>Sistem</a:t>
            </a:r>
            <a:r>
              <a:rPr lang="en-US" sz="1400" b="1" dirty="0"/>
              <a:t> </a:t>
            </a:r>
            <a:r>
              <a:rPr lang="en-US" sz="1400" b="1" dirty="0" err="1"/>
              <a:t>Informasi</a:t>
            </a:r>
            <a:r>
              <a:rPr lang="en-US" sz="1400" b="1" dirty="0"/>
              <a:t> </a:t>
            </a:r>
            <a:r>
              <a:rPr lang="en-US" sz="1400" b="1" dirty="0" err="1"/>
              <a:t>Kinerja</a:t>
            </a:r>
            <a:r>
              <a:rPr lang="en-US" sz="1400" b="1" dirty="0"/>
              <a:t> </a:t>
            </a:r>
            <a:r>
              <a:rPr lang="en-US" sz="1400" b="1" dirty="0" err="1"/>
              <a:t>Penyedia</a:t>
            </a:r>
            <a:r>
              <a:rPr lang="en-US" sz="1400" b="1" dirty="0"/>
              <a:t> </a:t>
            </a:r>
            <a:r>
              <a:rPr lang="en-US" sz="1400" b="1" dirty="0" err="1"/>
              <a:t>Barang</a:t>
            </a:r>
            <a:r>
              <a:rPr lang="en-US" sz="1400" b="1" dirty="0"/>
              <a:t>/</a:t>
            </a:r>
            <a:r>
              <a:rPr lang="en-US" sz="1400" b="1" dirty="0" err="1"/>
              <a:t>Jasa</a:t>
            </a:r>
            <a:r>
              <a:rPr lang="en-US" sz="1400" b="1" dirty="0"/>
              <a:t> (</a:t>
            </a:r>
            <a:r>
              <a:rPr lang="en-US" sz="1400" b="1" dirty="0" err="1"/>
              <a:t>SIKaP</a:t>
            </a:r>
            <a:r>
              <a:rPr lang="en-US" sz="1400" b="1" dirty="0"/>
              <a:t>) </a:t>
            </a:r>
            <a:r>
              <a:rPr lang="en-US" sz="1400" dirty="0"/>
              <a:t>yang </a:t>
            </a:r>
            <a:r>
              <a:rPr lang="en-US" sz="1400" dirty="0" err="1"/>
              <a:t>tidak</a:t>
            </a:r>
            <a:r>
              <a:rPr lang="en-US" sz="1400" dirty="0"/>
              <a:t> </a:t>
            </a:r>
            <a:r>
              <a:rPr lang="en-US" sz="1400" dirty="0" err="1"/>
              <a:t>memerlukan</a:t>
            </a:r>
            <a:r>
              <a:rPr lang="en-US" sz="1400" dirty="0"/>
              <a:t> </a:t>
            </a:r>
            <a:r>
              <a:rPr lang="en-US" sz="1400" dirty="0" err="1"/>
              <a:t>penilaian</a:t>
            </a:r>
            <a:r>
              <a:rPr lang="en-US" sz="1400" dirty="0"/>
              <a:t> </a:t>
            </a:r>
            <a:r>
              <a:rPr lang="en-US" sz="1400" dirty="0" err="1"/>
              <a:t>kualifikasi</a:t>
            </a:r>
            <a:r>
              <a:rPr lang="en-US" sz="1400" dirty="0"/>
              <a:t>, </a:t>
            </a:r>
            <a:r>
              <a:rPr lang="en-US" sz="1400" dirty="0" err="1"/>
              <a:t>evaluasi</a:t>
            </a:r>
            <a:r>
              <a:rPr lang="en-US" sz="1400" dirty="0"/>
              <a:t> </a:t>
            </a:r>
            <a:r>
              <a:rPr lang="en-US" sz="1400" dirty="0" err="1"/>
              <a:t>penawaran</a:t>
            </a:r>
            <a:r>
              <a:rPr lang="en-US" sz="1400" dirty="0"/>
              <a:t> </a:t>
            </a:r>
            <a:r>
              <a:rPr lang="en-US" sz="1400" dirty="0" err="1"/>
              <a:t>administrasi</a:t>
            </a:r>
            <a:r>
              <a:rPr lang="en-US" sz="1400" dirty="0"/>
              <a:t>, </a:t>
            </a:r>
            <a:r>
              <a:rPr lang="en-US" sz="1400" dirty="0" err="1"/>
              <a:t>evaluasi</a:t>
            </a:r>
            <a:r>
              <a:rPr lang="en-US" sz="1400" dirty="0"/>
              <a:t> </a:t>
            </a:r>
            <a:r>
              <a:rPr lang="en-US" sz="1400" dirty="0" err="1"/>
              <a:t>penawaran</a:t>
            </a:r>
            <a:r>
              <a:rPr lang="en-US" sz="1400" dirty="0"/>
              <a:t> </a:t>
            </a:r>
            <a:r>
              <a:rPr lang="en-US" sz="1400" dirty="0" err="1"/>
              <a:t>teknis</a:t>
            </a:r>
            <a:r>
              <a:rPr lang="en-US" sz="1400" dirty="0"/>
              <a:t>, </a:t>
            </a:r>
            <a:r>
              <a:rPr lang="en-US" sz="1400" dirty="0" err="1"/>
              <a:t>sanggah</a:t>
            </a:r>
            <a:r>
              <a:rPr lang="en-US" sz="1400" dirty="0"/>
              <a:t>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sanggah</a:t>
            </a:r>
            <a:r>
              <a:rPr lang="en-US" sz="1400" dirty="0"/>
              <a:t> banding.</a:t>
            </a:r>
          </a:p>
          <a:p>
            <a:pPr marL="633413" lvl="1" indent="-292100" algn="just">
              <a:buFont typeface="Wingdings" panose="05000000000000000000" pitchFamily="2" charset="2"/>
              <a:buChar char="à"/>
            </a:pPr>
            <a:r>
              <a:rPr lang="fi-FI" sz="1400" b="1" dirty="0" smtClean="0"/>
              <a:t>Seleksi</a:t>
            </a:r>
            <a:r>
              <a:rPr lang="fi-FI" sz="1400" dirty="0" smtClean="0"/>
              <a:t> </a:t>
            </a:r>
            <a:r>
              <a:rPr lang="fi-FI" sz="1400" dirty="0"/>
              <a:t>adalah metode pemilihan untuk </a:t>
            </a:r>
            <a:r>
              <a:rPr lang="fi-FI" sz="1400" dirty="0" smtClean="0"/>
              <a:t>mendapatkan Penyedia </a:t>
            </a:r>
            <a:r>
              <a:rPr lang="fi-FI" sz="1400" dirty="0"/>
              <a:t>Jasa </a:t>
            </a:r>
            <a:r>
              <a:rPr lang="fi-FI" sz="1400" dirty="0" smtClean="0"/>
              <a:t>Konsultansi </a:t>
            </a:r>
            <a:r>
              <a:rPr lang="en-US" sz="1400" dirty="0"/>
              <a:t>yang </a:t>
            </a:r>
            <a:r>
              <a:rPr lang="en-US" sz="1400" dirty="0" err="1"/>
              <a:t>bernilai</a:t>
            </a:r>
            <a:r>
              <a:rPr lang="en-US" sz="1400" dirty="0"/>
              <a:t> </a:t>
            </a:r>
            <a:r>
              <a:rPr lang="en-US" sz="1400" b="1" dirty="0" err="1" smtClean="0"/>
              <a:t>lebih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dari</a:t>
            </a:r>
            <a:r>
              <a:rPr lang="en-US" sz="1400" b="1" dirty="0" smtClean="0"/>
              <a:t> Rp.100.000.000</a:t>
            </a:r>
            <a:r>
              <a:rPr lang="en-US" sz="1400" dirty="0" smtClean="0"/>
              <a:t>,00 (</a:t>
            </a:r>
            <a:r>
              <a:rPr lang="en-US" sz="1400" dirty="0" err="1" smtClean="0"/>
              <a:t>seratus</a:t>
            </a:r>
            <a:r>
              <a:rPr lang="en-US" sz="1400" dirty="0" smtClean="0"/>
              <a:t> </a:t>
            </a:r>
            <a:r>
              <a:rPr lang="en-US" sz="1400" dirty="0" err="1"/>
              <a:t>juta</a:t>
            </a:r>
            <a:r>
              <a:rPr lang="en-US" sz="1400" dirty="0"/>
              <a:t> rupiah)</a:t>
            </a:r>
            <a:r>
              <a:rPr lang="fi-FI" sz="1400" dirty="0" smtClean="0"/>
              <a:t>.</a:t>
            </a:r>
            <a:endParaRPr lang="en-US" sz="1400" dirty="0"/>
          </a:p>
          <a:p>
            <a:pPr marL="633413" lvl="1" indent="-292100" algn="just">
              <a:buFont typeface="Wingdings" panose="05000000000000000000" pitchFamily="2" charset="2"/>
              <a:buChar char="à"/>
            </a:pPr>
            <a:r>
              <a:rPr lang="en-US" sz="1400" b="1" dirty="0" err="1" smtClean="0"/>
              <a:t>Penunjukan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Langsung</a:t>
            </a:r>
            <a:r>
              <a:rPr lang="en-US" sz="1400" b="1" dirty="0" smtClean="0"/>
              <a:t> </a:t>
            </a:r>
            <a:r>
              <a:rPr lang="en-US" sz="1400" dirty="0" err="1" smtClean="0"/>
              <a:t>adalah</a:t>
            </a:r>
            <a:r>
              <a:rPr lang="en-US" sz="1400" dirty="0" smtClean="0"/>
              <a:t> </a:t>
            </a:r>
            <a:r>
              <a:rPr lang="en-US" sz="1400" dirty="0" err="1"/>
              <a:t>metode</a:t>
            </a:r>
            <a:r>
              <a:rPr lang="en-US" sz="1400" dirty="0"/>
              <a:t> </a:t>
            </a:r>
            <a:r>
              <a:rPr lang="en-US" sz="1400" dirty="0" err="1"/>
              <a:t>pemilihan</a:t>
            </a:r>
            <a:r>
              <a:rPr lang="en-US" sz="1400" dirty="0"/>
              <a:t> </a:t>
            </a:r>
            <a:r>
              <a:rPr lang="en-US" sz="1400" dirty="0" err="1" smtClean="0"/>
              <a:t>untuk</a:t>
            </a:r>
            <a:r>
              <a:rPr lang="en-US" sz="1400" dirty="0" smtClean="0"/>
              <a:t> </a:t>
            </a:r>
            <a:r>
              <a:rPr lang="en-US" sz="1400" dirty="0" err="1" smtClean="0"/>
              <a:t>mendapatkan</a:t>
            </a:r>
            <a:r>
              <a:rPr lang="en-US" sz="1400" dirty="0" smtClean="0"/>
              <a:t> </a:t>
            </a:r>
            <a:r>
              <a:rPr lang="en-US" sz="1400" dirty="0" err="1"/>
              <a:t>Penyedia</a:t>
            </a:r>
            <a:r>
              <a:rPr lang="en-US" sz="1400" dirty="0"/>
              <a:t> </a:t>
            </a:r>
            <a:r>
              <a:rPr lang="en-US" sz="1400" dirty="0" err="1" smtClean="0"/>
              <a:t>Barang</a:t>
            </a:r>
            <a:r>
              <a:rPr lang="en-US" sz="1400" dirty="0" smtClean="0"/>
              <a:t>/</a:t>
            </a:r>
            <a:r>
              <a:rPr lang="en-US" sz="1400" dirty="0" err="1" smtClean="0"/>
              <a:t>Pekerjaan</a:t>
            </a:r>
            <a:r>
              <a:rPr lang="en-US" sz="1400" dirty="0" smtClean="0"/>
              <a:t> </a:t>
            </a:r>
            <a:r>
              <a:rPr lang="en-US" sz="1400" dirty="0" err="1" smtClean="0"/>
              <a:t>Konstruksi</a:t>
            </a:r>
            <a:r>
              <a:rPr lang="en-US" sz="1400" dirty="0" smtClean="0"/>
              <a:t>/</a:t>
            </a:r>
            <a:r>
              <a:rPr lang="en-US" sz="1400" dirty="0" err="1" smtClean="0"/>
              <a:t>Jasa</a:t>
            </a:r>
            <a:r>
              <a:rPr lang="en-US" sz="1400" dirty="0" smtClean="0"/>
              <a:t> </a:t>
            </a:r>
            <a:r>
              <a:rPr lang="en-US" sz="1400" dirty="0" err="1"/>
              <a:t>Konsultansi</a:t>
            </a:r>
            <a:r>
              <a:rPr lang="en-US" sz="1400" dirty="0"/>
              <a:t>/</a:t>
            </a:r>
            <a:r>
              <a:rPr lang="en-US" sz="1400" dirty="0" err="1"/>
              <a:t>Jasa</a:t>
            </a:r>
            <a:r>
              <a:rPr lang="en-US" sz="1400" dirty="0"/>
              <a:t> </a:t>
            </a:r>
            <a:r>
              <a:rPr lang="en-US" sz="1400" dirty="0" err="1"/>
              <a:t>Lainnya</a:t>
            </a:r>
            <a:r>
              <a:rPr lang="en-US" sz="1400" dirty="0"/>
              <a:t> </a:t>
            </a:r>
            <a:r>
              <a:rPr lang="en-US" sz="1400" b="1" dirty="0" err="1" smtClean="0"/>
              <a:t>dalam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keadaan</a:t>
            </a:r>
            <a:r>
              <a:rPr lang="en-US" sz="1400" b="1" dirty="0" smtClean="0"/>
              <a:t> </a:t>
            </a:r>
            <a:r>
              <a:rPr lang="en-US" sz="1400" b="1" dirty="0" err="1"/>
              <a:t>tertentu</a:t>
            </a:r>
            <a:r>
              <a:rPr lang="en-US" sz="1400" dirty="0" smtClean="0"/>
              <a:t>. (</a:t>
            </a:r>
            <a:r>
              <a:rPr lang="en-US" sz="1400" dirty="0" err="1" smtClean="0"/>
              <a:t>Pasal</a:t>
            </a:r>
            <a:r>
              <a:rPr lang="en-US" sz="1400" dirty="0" smtClean="0"/>
              <a:t> 3.2.1.a. </a:t>
            </a:r>
            <a:r>
              <a:rPr lang="en-US" sz="1400" dirty="0" err="1" smtClean="0"/>
              <a:t>Penunjukan</a:t>
            </a:r>
            <a:r>
              <a:rPr lang="en-US" sz="1400" dirty="0" smtClean="0"/>
              <a:t> </a:t>
            </a:r>
            <a:r>
              <a:rPr lang="en-US" sz="1400" dirty="0" err="1" smtClean="0"/>
              <a:t>langsung</a:t>
            </a:r>
            <a:r>
              <a:rPr lang="en-US" sz="1400" dirty="0" smtClean="0"/>
              <a:t> </a:t>
            </a:r>
            <a:r>
              <a:rPr lang="en-US" sz="1400" dirty="0" err="1" smtClean="0"/>
              <a:t>pada</a:t>
            </a:r>
            <a:r>
              <a:rPr lang="en-US" sz="1400" dirty="0" smtClean="0"/>
              <a:t> </a:t>
            </a:r>
            <a:r>
              <a:rPr lang="en-US" sz="1400" dirty="0" err="1" smtClean="0"/>
              <a:t>PerLKPP</a:t>
            </a:r>
            <a:r>
              <a:rPr lang="en-US" sz="1400" dirty="0" smtClean="0"/>
              <a:t> No. 9/2018 </a:t>
            </a:r>
            <a:r>
              <a:rPr lang="en-US" sz="1400" dirty="0" err="1" smtClean="0"/>
              <a:t>ttg</a:t>
            </a:r>
            <a:r>
              <a:rPr lang="en-US" sz="1400" dirty="0" smtClean="0"/>
              <a:t> </a:t>
            </a:r>
            <a:r>
              <a:rPr lang="fi-FI" sz="1400" dirty="0" smtClean="0"/>
              <a:t>Pedoman Pelaksanaan Pengadaan Barang/Jasa Melalui Penyedia</a:t>
            </a:r>
            <a:r>
              <a:rPr lang="en-US" sz="1400" dirty="0" smtClean="0"/>
              <a:t>)</a:t>
            </a:r>
          </a:p>
          <a:p>
            <a:pPr marL="633413" lvl="1" indent="-292100" algn="just">
              <a:buFont typeface="Wingdings" panose="05000000000000000000" pitchFamily="2" charset="2"/>
              <a:buChar char="à"/>
            </a:pPr>
            <a:r>
              <a:rPr lang="en-US" sz="1400" b="1" dirty="0" err="1"/>
              <a:t>Pengadaan</a:t>
            </a:r>
            <a:r>
              <a:rPr lang="en-US" sz="1400" b="1" dirty="0"/>
              <a:t> </a:t>
            </a:r>
            <a:r>
              <a:rPr lang="en-US" sz="1400" b="1" dirty="0" err="1"/>
              <a:t>Langsung</a:t>
            </a:r>
            <a:r>
              <a:rPr lang="en-US" sz="1400" b="1" dirty="0"/>
              <a:t> </a:t>
            </a:r>
            <a:r>
              <a:rPr lang="en-US" sz="1400" b="1" dirty="0" err="1"/>
              <a:t>Barang</a:t>
            </a:r>
            <a:r>
              <a:rPr lang="en-US" sz="1400" b="1" dirty="0"/>
              <a:t>/</a:t>
            </a:r>
            <a:r>
              <a:rPr lang="en-US" sz="1400" b="1" dirty="0" err="1"/>
              <a:t>Pekerjaan</a:t>
            </a:r>
            <a:r>
              <a:rPr lang="en-US" sz="1400" b="1" dirty="0"/>
              <a:t> </a:t>
            </a:r>
            <a:r>
              <a:rPr lang="en-US" sz="1400" b="1" dirty="0" err="1" smtClean="0"/>
              <a:t>Konstruksi</a:t>
            </a:r>
            <a:r>
              <a:rPr lang="en-US" sz="1400" b="1" dirty="0" smtClean="0"/>
              <a:t>/</a:t>
            </a:r>
            <a:r>
              <a:rPr lang="en-US" sz="1400" b="1" dirty="0" err="1" smtClean="0"/>
              <a:t>Jasa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Lainnya</a:t>
            </a:r>
            <a:r>
              <a:rPr lang="en-US" sz="1400" b="1" dirty="0" smtClean="0"/>
              <a:t> </a:t>
            </a:r>
            <a:r>
              <a:rPr lang="en-US" sz="1400" dirty="0" err="1"/>
              <a:t>adalah</a:t>
            </a:r>
            <a:r>
              <a:rPr lang="en-US" sz="1400" dirty="0"/>
              <a:t> </a:t>
            </a:r>
            <a:r>
              <a:rPr lang="en-US" sz="1400" dirty="0" err="1"/>
              <a:t>metode</a:t>
            </a:r>
            <a:r>
              <a:rPr lang="en-US" sz="1400" dirty="0"/>
              <a:t> </a:t>
            </a:r>
            <a:r>
              <a:rPr lang="en-US" sz="1400" dirty="0" err="1"/>
              <a:t>pemilihan</a:t>
            </a:r>
            <a:r>
              <a:rPr lang="en-US" sz="1400" dirty="0"/>
              <a:t> </a:t>
            </a:r>
            <a:r>
              <a:rPr lang="en-US" sz="1400" dirty="0" err="1"/>
              <a:t>untuk</a:t>
            </a:r>
            <a:r>
              <a:rPr lang="en-US" sz="1400" dirty="0"/>
              <a:t> </a:t>
            </a:r>
            <a:r>
              <a:rPr lang="en-US" sz="1400" dirty="0" err="1" smtClean="0"/>
              <a:t>mendapatkan</a:t>
            </a:r>
            <a:r>
              <a:rPr lang="en-US" sz="1400" dirty="0" smtClean="0"/>
              <a:t> </a:t>
            </a:r>
            <a:r>
              <a:rPr lang="en-US" sz="1400" dirty="0" err="1" smtClean="0"/>
              <a:t>Penyedia</a:t>
            </a:r>
            <a:r>
              <a:rPr lang="en-US" sz="1400" dirty="0" smtClean="0"/>
              <a:t> </a:t>
            </a:r>
            <a:r>
              <a:rPr lang="en-US" sz="1400" dirty="0" err="1"/>
              <a:t>Barang</a:t>
            </a:r>
            <a:r>
              <a:rPr lang="en-US" sz="1400" dirty="0"/>
              <a:t>/</a:t>
            </a:r>
            <a:r>
              <a:rPr lang="en-US" sz="1400" dirty="0" err="1"/>
              <a:t>Pekerjaan</a:t>
            </a:r>
            <a:r>
              <a:rPr lang="en-US" sz="1400" dirty="0"/>
              <a:t> </a:t>
            </a:r>
            <a:r>
              <a:rPr lang="en-US" sz="1400" dirty="0" err="1"/>
              <a:t>Konstruksi</a:t>
            </a:r>
            <a:r>
              <a:rPr lang="en-US" sz="1400" dirty="0"/>
              <a:t>/</a:t>
            </a:r>
            <a:r>
              <a:rPr lang="en-US" sz="1400" dirty="0" err="1"/>
              <a:t>Jasa</a:t>
            </a:r>
            <a:r>
              <a:rPr lang="en-US" sz="1400" dirty="0"/>
              <a:t> </a:t>
            </a:r>
            <a:r>
              <a:rPr lang="en-US" sz="1400" dirty="0" err="1" smtClean="0"/>
              <a:t>Lainnya</a:t>
            </a:r>
            <a:r>
              <a:rPr lang="en-US" sz="1400" dirty="0" smtClean="0"/>
              <a:t> yang </a:t>
            </a:r>
            <a:r>
              <a:rPr lang="en-US" sz="1400" dirty="0" err="1"/>
              <a:t>bernilai</a:t>
            </a:r>
            <a:r>
              <a:rPr lang="en-US" sz="1400" dirty="0"/>
              <a:t> </a:t>
            </a:r>
            <a:r>
              <a:rPr lang="en-US" sz="1400" b="1" dirty="0"/>
              <a:t>paling </a:t>
            </a:r>
            <a:r>
              <a:rPr lang="en-US" sz="1400" b="1" dirty="0" err="1"/>
              <a:t>banyak</a:t>
            </a:r>
            <a:r>
              <a:rPr lang="en-US" sz="1400" b="1" dirty="0"/>
              <a:t> </a:t>
            </a:r>
            <a:r>
              <a:rPr lang="en-US" sz="1400" b="1" dirty="0" smtClean="0"/>
              <a:t>Rp.200.000.000</a:t>
            </a:r>
            <a:r>
              <a:rPr lang="en-US" sz="1400" dirty="0" smtClean="0"/>
              <a:t>,00 </a:t>
            </a:r>
            <a:r>
              <a:rPr lang="en-US" sz="1400" dirty="0"/>
              <a:t>(</a:t>
            </a:r>
            <a:r>
              <a:rPr lang="en-US" sz="1400" dirty="0" err="1"/>
              <a:t>dua</a:t>
            </a:r>
            <a:r>
              <a:rPr lang="en-US" sz="1400" dirty="0"/>
              <a:t> </a:t>
            </a:r>
            <a:r>
              <a:rPr lang="en-US" sz="1400" dirty="0" err="1" smtClean="0"/>
              <a:t>ratus</a:t>
            </a:r>
            <a:r>
              <a:rPr lang="en-US" sz="1400" dirty="0" smtClean="0"/>
              <a:t> </a:t>
            </a:r>
            <a:r>
              <a:rPr lang="en-US" sz="1400" dirty="0" err="1" smtClean="0"/>
              <a:t>juta</a:t>
            </a:r>
            <a:r>
              <a:rPr lang="en-US" sz="1400" dirty="0" smtClean="0"/>
              <a:t> </a:t>
            </a:r>
            <a:r>
              <a:rPr lang="en-US" sz="1400" dirty="0"/>
              <a:t>rupiah</a:t>
            </a:r>
            <a:r>
              <a:rPr lang="en-US" sz="1400" dirty="0" smtClean="0"/>
              <a:t>).</a:t>
            </a:r>
          </a:p>
          <a:p>
            <a:pPr marL="633413" lvl="1" indent="-292100" algn="just">
              <a:buFont typeface="Wingdings" panose="05000000000000000000" pitchFamily="2" charset="2"/>
              <a:buChar char="à"/>
            </a:pPr>
            <a:r>
              <a:rPr lang="en-US" sz="1400" b="1" dirty="0" err="1"/>
              <a:t>Pengadaan</a:t>
            </a:r>
            <a:r>
              <a:rPr lang="en-US" sz="1400" b="1" dirty="0"/>
              <a:t> </a:t>
            </a:r>
            <a:r>
              <a:rPr lang="en-US" sz="1400" b="1" dirty="0" err="1"/>
              <a:t>Langsung</a:t>
            </a:r>
            <a:r>
              <a:rPr lang="en-US" sz="1400" b="1" dirty="0"/>
              <a:t> </a:t>
            </a:r>
            <a:r>
              <a:rPr lang="en-US" sz="1400" b="1" dirty="0" err="1"/>
              <a:t>Jasa</a:t>
            </a:r>
            <a:r>
              <a:rPr lang="en-US" sz="1400" b="1" dirty="0"/>
              <a:t> </a:t>
            </a:r>
            <a:r>
              <a:rPr lang="en-US" sz="1400" b="1" dirty="0" err="1"/>
              <a:t>Konsultansi</a:t>
            </a:r>
            <a:r>
              <a:rPr lang="en-US" sz="1400" b="1" dirty="0"/>
              <a:t> </a:t>
            </a:r>
            <a:r>
              <a:rPr lang="en-US" sz="1400" dirty="0" err="1"/>
              <a:t>adalah</a:t>
            </a:r>
            <a:r>
              <a:rPr lang="en-US" sz="1400" dirty="0"/>
              <a:t> </a:t>
            </a:r>
            <a:r>
              <a:rPr lang="en-US" sz="1400" dirty="0" err="1" smtClean="0"/>
              <a:t>metode</a:t>
            </a:r>
            <a:r>
              <a:rPr lang="en-US" sz="1400" dirty="0" smtClean="0"/>
              <a:t> </a:t>
            </a:r>
            <a:r>
              <a:rPr lang="en-US" sz="1400" dirty="0" err="1" smtClean="0"/>
              <a:t>pemilihan</a:t>
            </a:r>
            <a:r>
              <a:rPr lang="en-US" sz="1400" dirty="0" smtClean="0"/>
              <a:t> </a:t>
            </a:r>
            <a:r>
              <a:rPr lang="en-US" sz="1400" dirty="0" err="1"/>
              <a:t>untuk</a:t>
            </a:r>
            <a:r>
              <a:rPr lang="en-US" sz="1400" dirty="0"/>
              <a:t> </a:t>
            </a:r>
            <a:r>
              <a:rPr lang="en-US" sz="1400" dirty="0" err="1"/>
              <a:t>mendapatkan</a:t>
            </a:r>
            <a:r>
              <a:rPr lang="en-US" sz="1400" dirty="0"/>
              <a:t> </a:t>
            </a:r>
            <a:r>
              <a:rPr lang="en-US" sz="1400" dirty="0" err="1"/>
              <a:t>Penyedia</a:t>
            </a:r>
            <a:r>
              <a:rPr lang="en-US" sz="1400" dirty="0"/>
              <a:t> </a:t>
            </a:r>
            <a:r>
              <a:rPr lang="en-US" sz="1400" dirty="0" err="1"/>
              <a:t>Jasa</a:t>
            </a:r>
            <a:r>
              <a:rPr lang="en-US" sz="1400" dirty="0"/>
              <a:t> </a:t>
            </a:r>
            <a:r>
              <a:rPr lang="en-US" sz="1400" dirty="0" err="1" smtClean="0"/>
              <a:t>Konsultansi</a:t>
            </a:r>
            <a:r>
              <a:rPr lang="en-US" sz="1400" dirty="0" smtClean="0"/>
              <a:t> yang </a:t>
            </a:r>
            <a:r>
              <a:rPr lang="en-US" sz="1400" dirty="0" err="1"/>
              <a:t>bernilai</a:t>
            </a:r>
            <a:r>
              <a:rPr lang="en-US" sz="1400" dirty="0"/>
              <a:t> </a:t>
            </a:r>
            <a:r>
              <a:rPr lang="en-US" sz="1400" b="1" dirty="0"/>
              <a:t>paling </a:t>
            </a:r>
            <a:r>
              <a:rPr lang="en-US" sz="1400" b="1" dirty="0" err="1"/>
              <a:t>banyak</a:t>
            </a:r>
            <a:r>
              <a:rPr lang="en-US" sz="1400" b="1" dirty="0"/>
              <a:t> </a:t>
            </a:r>
            <a:r>
              <a:rPr lang="en-US" sz="1400" b="1" dirty="0" smtClean="0"/>
              <a:t>Rp.100.000.000</a:t>
            </a:r>
            <a:r>
              <a:rPr lang="en-US" sz="1400" dirty="0" smtClean="0"/>
              <a:t>,00 </a:t>
            </a:r>
            <a:r>
              <a:rPr lang="en-US" sz="1400" dirty="0"/>
              <a:t>(</a:t>
            </a:r>
            <a:r>
              <a:rPr lang="en-US" sz="1400" dirty="0" err="1" smtClean="0"/>
              <a:t>seratus</a:t>
            </a:r>
            <a:r>
              <a:rPr lang="en-US" sz="1400" dirty="0" smtClean="0"/>
              <a:t> </a:t>
            </a:r>
            <a:r>
              <a:rPr lang="en-US" sz="1400" dirty="0" err="1" smtClean="0"/>
              <a:t>juta</a:t>
            </a:r>
            <a:r>
              <a:rPr lang="en-US" sz="1400" dirty="0" smtClean="0"/>
              <a:t> </a:t>
            </a:r>
            <a:r>
              <a:rPr lang="en-US" sz="1400" dirty="0"/>
              <a:t>rupiah</a:t>
            </a:r>
            <a:r>
              <a:rPr lang="en-US" sz="1400" dirty="0" smtClean="0"/>
              <a:t>).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9771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244" cy="68574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9417" y="281996"/>
            <a:ext cx="53244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chemeClr val="accent1">
                    <a:lumMod val="75000"/>
                  </a:schemeClr>
                </a:solidFill>
              </a:rPr>
              <a:t>Laman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 SIRENBAJA</a:t>
            </a:r>
            <a:endParaRPr lang="id-ID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879249"/>
            <a:ext cx="32187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Biro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Umum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Setjen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b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Kementerian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Pendidikan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dan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Kebudayaan</a:t>
            </a:r>
            <a:endParaRPr lang="id-ID" sz="1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Shape 611">
            <a:extLst>
              <a:ext uri="{FF2B5EF4-FFF2-40B4-BE49-F238E27FC236}">
                <a16:creationId xmlns:a16="http://schemas.microsoft.com/office/drawing/2014/main" xmlns="" id="{99D82432-44E2-45A2-ADD3-0C7D66D2A503}"/>
              </a:ext>
            </a:extLst>
          </p:cNvPr>
          <p:cNvSpPr/>
          <p:nvPr/>
        </p:nvSpPr>
        <p:spPr>
          <a:xfrm>
            <a:off x="387579" y="2687649"/>
            <a:ext cx="8368086" cy="1337173"/>
          </a:xfrm>
          <a:prstGeom prst="notchedRightArrow">
            <a:avLst>
              <a:gd name="adj1" fmla="val 10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45719" tIns="45719" rIns="45719" bIns="45719" numCol="1" anchor="ctr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ctr">
              <a:defRPr sz="28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http://rup-pengadaan.kemdikbud.go.id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19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" y="0"/>
            <a:ext cx="9143244" cy="68574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73383" y="2629139"/>
            <a:ext cx="6271318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id-ID" sz="6600" b="1" dirty="0" smtClean="0">
                <a:solidFill>
                  <a:schemeClr val="accent1">
                    <a:lumMod val="75000"/>
                  </a:schemeClr>
                </a:solidFill>
              </a:rPr>
              <a:t>TERIMA KASIH</a:t>
            </a:r>
            <a:endParaRPr lang="id-ID" sz="6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61711" y="3763515"/>
            <a:ext cx="5991913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id-ID" dirty="0" smtClean="0">
                <a:solidFill>
                  <a:schemeClr val="accent5">
                    <a:lumMod val="50000"/>
                  </a:schemeClr>
                </a:solidFill>
              </a:rPr>
              <a:t>Email 	: </a:t>
            </a:r>
            <a:r>
              <a:rPr lang="id-ID" i="1" dirty="0" smtClean="0">
                <a:solidFill>
                  <a:schemeClr val="accent5">
                    <a:lumMod val="50000"/>
                  </a:schemeClr>
                </a:solidFill>
                <a:hlinkClick r:id="rId3"/>
              </a:rPr>
              <a:t>pengadaan@kemdikbud.go.id</a:t>
            </a:r>
            <a:endParaRPr lang="en-US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i="1" dirty="0">
                <a:solidFill>
                  <a:schemeClr val="accent5">
                    <a:lumMod val="50000"/>
                  </a:schemeClr>
                </a:solidFill>
              </a:rPr>
              <a:t>	 </a:t>
            </a:r>
            <a:r>
              <a:rPr lang="en-US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i="1" dirty="0" smtClean="0">
                <a:solidFill>
                  <a:schemeClr val="accent5">
                    <a:lumMod val="50000"/>
                  </a:schemeClr>
                </a:solidFill>
                <a:hlinkClick r:id="rId4"/>
              </a:rPr>
              <a:t>wahyu.hadhi@kemdikbud.go.id</a:t>
            </a:r>
            <a:r>
              <a:rPr lang="en-US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id-ID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id-ID" dirty="0" smtClean="0">
                <a:solidFill>
                  <a:schemeClr val="accent5">
                    <a:lumMod val="50000"/>
                  </a:schemeClr>
                </a:solidFill>
              </a:rPr>
              <a:t>Telp	: </a:t>
            </a:r>
            <a:r>
              <a:rPr lang="id-ID" b="1" dirty="0" smtClean="0">
                <a:solidFill>
                  <a:schemeClr val="accent5">
                    <a:lumMod val="50000"/>
                  </a:schemeClr>
                </a:solidFill>
              </a:rPr>
              <a:t>(021) 5785 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2994</a:t>
            </a:r>
          </a:p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HP.	: 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0856 9236 1052</a:t>
            </a:r>
            <a:endParaRPr lang="id-ID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2688609" y="3882658"/>
            <a:ext cx="122830" cy="122830"/>
          </a:xfrm>
          <a:prstGeom prst="ellipse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Oval 6"/>
          <p:cNvSpPr/>
          <p:nvPr/>
        </p:nvSpPr>
        <p:spPr>
          <a:xfrm>
            <a:off x="2713745" y="4448690"/>
            <a:ext cx="122830" cy="122830"/>
          </a:xfrm>
          <a:prstGeom prst="ellipse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3683305"/>
            <a:ext cx="9143622" cy="0"/>
          </a:xfrm>
          <a:prstGeom prst="line">
            <a:avLst/>
          </a:prstGeom>
          <a:ln w="6350"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0" y="5879249"/>
            <a:ext cx="32187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Biro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Umum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Setjen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b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Kementerian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Pendidikan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dan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Kebudayaan</a:t>
            </a:r>
            <a:endParaRPr lang="id-ID" sz="1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68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2893</TotalTime>
  <Words>785</Words>
  <Application>Microsoft Macintosh PowerPoint</Application>
  <PresentationFormat>On-screen Show (4:3)</PresentationFormat>
  <Paragraphs>77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Calibri</vt:lpstr>
      <vt:lpstr>Calibri Light</vt:lpstr>
      <vt:lpstr>Century Gothic</vt:lpstr>
      <vt:lpstr>Helvetica</vt:lpstr>
      <vt:lpstr>Tahoma</vt:lpstr>
      <vt:lpstr>Wingdings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Microsoft Office User</cp:lastModifiedBy>
  <cp:revision>637</cp:revision>
  <dcterms:created xsi:type="dcterms:W3CDTF">2017-07-12T02:12:51Z</dcterms:created>
  <dcterms:modified xsi:type="dcterms:W3CDTF">2020-01-30T03:22:15Z</dcterms:modified>
</cp:coreProperties>
</file>